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3" r:id="rId3"/>
    <p:sldId id="283" r:id="rId4"/>
    <p:sldId id="280" r:id="rId5"/>
    <p:sldId id="266" r:id="rId6"/>
    <p:sldId id="267" r:id="rId7"/>
    <p:sldId id="271" r:id="rId8"/>
    <p:sldId id="284" r:id="rId9"/>
    <p:sldId id="286" r:id="rId10"/>
    <p:sldId id="285" r:id="rId11"/>
    <p:sldId id="287" r:id="rId12"/>
    <p:sldId id="258" r:id="rId13"/>
    <p:sldId id="259" r:id="rId14"/>
    <p:sldId id="270" r:id="rId15"/>
    <p:sldId id="276" r:id="rId16"/>
    <p:sldId id="279" r:id="rId17"/>
    <p:sldId id="277" r:id="rId18"/>
    <p:sldId id="278" r:id="rId19"/>
    <p:sldId id="262" r:id="rId20"/>
    <p:sldId id="263" r:id="rId21"/>
    <p:sldId id="264" r:id="rId22"/>
    <p:sldId id="265" r:id="rId23"/>
    <p:sldId id="281" r:id="rId24"/>
    <p:sldId id="282" r:id="rId25"/>
    <p:sldId id="272" r:id="rId26"/>
    <p:sldId id="273" r:id="rId27"/>
    <p:sldId id="274" r:id="rId28"/>
    <p:sldId id="275" r:id="rId29"/>
    <p:sldId id="257" r:id="rId30"/>
    <p:sldId id="261" r:id="rId31"/>
    <p:sldId id="288" r:id="rId32"/>
    <p:sldId id="289" r:id="rId33"/>
    <p:sldId id="290" r:id="rId34"/>
    <p:sldId id="291" r:id="rId35"/>
    <p:sldId id="268" r:id="rId36"/>
    <p:sldId id="269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93"/>
            <p14:sldId id="283"/>
            <p14:sldId id="280"/>
            <p14:sldId id="266"/>
            <p14:sldId id="267"/>
            <p14:sldId id="271"/>
            <p14:sldId id="284"/>
            <p14:sldId id="286"/>
            <p14:sldId id="285"/>
            <p14:sldId id="287"/>
            <p14:sldId id="258"/>
            <p14:sldId id="259"/>
            <p14:sldId id="270"/>
            <p14:sldId id="276"/>
            <p14:sldId id="279"/>
            <p14:sldId id="277"/>
            <p14:sldId id="278"/>
            <p14:sldId id="262"/>
            <p14:sldId id="263"/>
            <p14:sldId id="264"/>
            <p14:sldId id="265"/>
            <p14:sldId id="281"/>
            <p14:sldId id="282"/>
            <p14:sldId id="272"/>
            <p14:sldId id="273"/>
            <p14:sldId id="274"/>
            <p14:sldId id="275"/>
            <p14:sldId id="257"/>
            <p14:sldId id="261"/>
            <p14:sldId id="288"/>
            <p14:sldId id="289"/>
            <p14:sldId id="290"/>
            <p14:sldId id="291"/>
            <p14:sldId id="268"/>
            <p14:sldId id="269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1"/>
    <p:restoredTop sz="94708"/>
  </p:normalViewPr>
  <p:slideViewPr>
    <p:cSldViewPr snapToGrid="0" snapToObjects="1">
      <p:cViewPr varScale="1">
        <p:scale>
          <a:sx n="85" d="100"/>
          <a:sy n="85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5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7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0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69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01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8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6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44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90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rvalds/linux/tree/master/arc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 fontScale="90000"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/>
              <a:t>Lecture </a:t>
            </a:r>
            <a:r>
              <a:rPr lang="en-US" dirty="0"/>
              <a:t>3</a:t>
            </a:r>
            <a:r>
              <a:rPr lang="en-US"/>
              <a:t>:</a:t>
            </a:r>
            <a:br>
              <a:rPr lang="en-US" dirty="0"/>
            </a:br>
            <a:r>
              <a:rPr lang="en-US" dirty="0"/>
              <a:t>Process Creation and</a:t>
            </a:r>
            <a:br>
              <a:rPr lang="en-US" dirty="0"/>
            </a:br>
            <a:r>
              <a:rPr lang="en-US" dirty="0"/>
              <a:t>Memory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" y="6024402"/>
            <a:ext cx="2895817" cy="364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749051-486E-374C-9A2D-20BCE6C68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0536-5BAF-224B-A4F3-1923C15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proc.h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1CB7A-B830-9C44-A90D-F50BDFA15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584" y="1234984"/>
            <a:ext cx="9017000" cy="54483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C0CD1D-2FFD-9D4A-9CF3-EA1378974D7F}"/>
              </a:ext>
            </a:extLst>
          </p:cNvPr>
          <p:cNvSpPr txBox="1"/>
          <p:nvPr/>
        </p:nvSpPr>
        <p:spPr>
          <a:xfrm>
            <a:off x="8781143" y="2273308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Pushed on “top”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52ED4B-DF0E-7141-BF3E-B60D43EA6021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6422787" y="2457974"/>
            <a:ext cx="2358356" cy="390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9E3E292-F0DA-9F4F-A69B-CA044F43B318}"/>
              </a:ext>
            </a:extLst>
          </p:cNvPr>
          <p:cNvSpPr/>
          <p:nvPr/>
        </p:nvSpPr>
        <p:spPr>
          <a:xfrm>
            <a:off x="5638800" y="2845861"/>
            <a:ext cx="805543" cy="2892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8FC98C-C1F6-534A-BF13-18F4EA5D5319}"/>
              </a:ext>
            </a:extLst>
          </p:cNvPr>
          <p:cNvSpPr txBox="1"/>
          <p:nvPr/>
        </p:nvSpPr>
        <p:spPr>
          <a:xfrm>
            <a:off x="5878286" y="5065485"/>
            <a:ext cx="602441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When kernel takes over during the interrupt handler, it copies register values from the trap frame to a new struct context that’s pushed on the user process’ stack.</a:t>
            </a:r>
          </a:p>
        </p:txBody>
      </p:sp>
    </p:spTree>
    <p:extLst>
      <p:ext uri="{BB962C8B-B14F-4D97-AF65-F5344CB8AC3E}">
        <p14:creationId xmlns:p14="http://schemas.microsoft.com/office/powerpoint/2010/main" val="143724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46E9-1943-4E45-958B-D0004F11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in x86.h: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15FADC-5826-FA4A-A0D8-0ED54EFBB4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532" y="1084263"/>
            <a:ext cx="4892260" cy="56261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EE5789-FF41-D348-A8B7-A96C4A439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66627" y="3714044"/>
            <a:ext cx="6436071" cy="3040663"/>
          </a:xfrm>
        </p:spPr>
      </p:pic>
    </p:spTree>
    <p:extLst>
      <p:ext uri="{BB962C8B-B14F-4D97-AF65-F5344CB8AC3E}">
        <p14:creationId xmlns:p14="http://schemas.microsoft.com/office/powerpoint/2010/main" val="72127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Coder’s Curse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4" y="1336677"/>
            <a:ext cx="5377338" cy="512127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47165"/>
            <a:ext cx="5730498" cy="5863600"/>
          </a:xfrm>
        </p:spPr>
        <p:txBody>
          <a:bodyPr>
            <a:normAutofit/>
          </a:bodyPr>
          <a:lstStyle/>
          <a:p>
            <a:r>
              <a:rPr lang="en-US" dirty="0"/>
              <a:t>Not only do we have to use C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We also have to understand the Intel x86 processor architecture</a:t>
            </a:r>
          </a:p>
          <a:p>
            <a:r>
              <a:rPr lang="en-US" dirty="0"/>
              <a:t>x86 is messy because it carries</a:t>
            </a:r>
          </a:p>
          <a:p>
            <a:pPr lvl="1"/>
            <a:r>
              <a:rPr lang="en-US" i="1" dirty="0"/>
              <a:t>40 years</a:t>
            </a:r>
            <a:r>
              <a:rPr lang="en-US" dirty="0"/>
              <a:t> of incremental updates</a:t>
            </a:r>
            <a:br>
              <a:rPr lang="en-US" dirty="0"/>
            </a:br>
            <a:r>
              <a:rPr lang="en-US" dirty="0"/>
              <a:t>and backward compatibility</a:t>
            </a:r>
          </a:p>
          <a:p>
            <a:pPr lvl="1"/>
            <a:r>
              <a:rPr lang="en-US" dirty="0"/>
              <a:t>but it’s the architecture most relevant to SW Eng. practice</a:t>
            </a:r>
          </a:p>
          <a:p>
            <a:r>
              <a:rPr lang="en-US" dirty="0"/>
              <a:t>We’ll gloss over some of the low-level details</a:t>
            </a:r>
          </a:p>
          <a:p>
            <a:pPr lvl="1"/>
            <a:r>
              <a:rPr lang="en-US" dirty="0"/>
              <a:t>Read the xv6 book &amp; code when you really need to know.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994" y="6448753"/>
            <a:ext cx="537733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Photo from http://</a:t>
            </a:r>
            <a:r>
              <a:rPr lang="en-US" sz="1100" dirty="0" err="1">
                <a:solidFill>
                  <a:schemeClr val="tx2"/>
                </a:solidFill>
              </a:rPr>
              <a:t>www.righto.com</a:t>
            </a:r>
            <a:r>
              <a:rPr lang="en-US" sz="1100" dirty="0">
                <a:solidFill>
                  <a:schemeClr val="tx2"/>
                </a:solidFill>
              </a:rPr>
              <a:t>/2013/09/intel-x86-documentation-has-more-pages.html</a:t>
            </a:r>
          </a:p>
        </p:txBody>
      </p:sp>
    </p:spTree>
    <p:extLst>
      <p:ext uri="{BB962C8B-B14F-4D97-AF65-F5344CB8AC3E}">
        <p14:creationId xmlns:p14="http://schemas.microsoft.com/office/powerpoint/2010/main" val="130746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5756329" cy="12553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Interrupt handling involves both hardware and software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471" y="1410346"/>
            <a:ext cx="5756329" cy="5300420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response to interrupt, the</a:t>
            </a:r>
            <a:br>
              <a:rPr lang="en-US" dirty="0"/>
            </a:br>
            <a:r>
              <a:rPr lang="en-US" dirty="0"/>
              <a:t>CPU </a:t>
            </a:r>
            <a:r>
              <a:rPr lang="en-US" b="1" i="1" dirty="0">
                <a:solidFill>
                  <a:schemeClr val="accent4"/>
                </a:solidFill>
              </a:rPr>
              <a:t>hardware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Saves main registers to trap frame on the </a:t>
            </a:r>
            <a:r>
              <a:rPr lang="en-US" i="1" dirty="0"/>
              <a:t>kernel stack</a:t>
            </a:r>
            <a:r>
              <a:rPr lang="en-US" dirty="0"/>
              <a:t> (each process has two stacks)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Switches to kernel mode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Jumps to interrupt handler code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Then kernel </a:t>
            </a:r>
            <a:r>
              <a:rPr lang="en-US" b="1" i="1" dirty="0">
                <a:solidFill>
                  <a:schemeClr val="accent4"/>
                </a:solidFill>
              </a:rPr>
              <a:t>software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takes over to handle the interrupt and when finished can switch to a different process if desired.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1137" y="155385"/>
            <a:ext cx="5810863" cy="6555379"/>
          </a:xfrm>
        </p:spPr>
      </p:pic>
    </p:spTree>
    <p:extLst>
      <p:ext uri="{BB962C8B-B14F-4D97-AF65-F5344CB8AC3E}">
        <p14:creationId xmlns:p14="http://schemas.microsoft.com/office/powerpoint/2010/main" val="120315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architectures vary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Low-level OS code for Intel x86 looks very different than that for ARM, PowerPC, SPARC, etc.</a:t>
            </a:r>
          </a:p>
          <a:p>
            <a:r>
              <a:rPr lang="en-US" dirty="0"/>
              <a:t>Linux supports all of the above architectures and it requires different assembly code to handle context switches and interrupts on each.</a:t>
            </a:r>
          </a:p>
          <a:p>
            <a:r>
              <a:rPr lang="en-US" dirty="0"/>
              <a:t>So, let’s try not to get hung up on the machine-dependent details.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511" y="4032428"/>
            <a:ext cx="3619309" cy="2647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39" y="4018844"/>
            <a:ext cx="4271950" cy="2831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71" y="3910354"/>
            <a:ext cx="3111973" cy="30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5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OS can support multiple CPU architectures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supports x86 plus 30 other architectures, and growing!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https://github.com/torvalds/linux/tree/master/arch</a:t>
            </a:r>
            <a:r>
              <a:rPr lang="en-US" dirty="0"/>
              <a:t> </a:t>
            </a:r>
          </a:p>
          <a:p>
            <a:r>
              <a:rPr lang="en-US" dirty="0"/>
              <a:t>How? Different low-level code is used for different builds.</a:t>
            </a:r>
          </a:p>
          <a:p>
            <a:pPr lvl="1"/>
            <a:r>
              <a:rPr lang="en-US" dirty="0"/>
              <a:t>Includes some C and Assembly code</a:t>
            </a:r>
          </a:p>
          <a:p>
            <a:pPr lvl="1"/>
            <a:r>
              <a:rPr lang="en-US" dirty="0"/>
              <a:t>This is just a small fraction of the overall Linux codebase</a:t>
            </a:r>
          </a:p>
          <a:p>
            <a:pPr lvl="2"/>
            <a:r>
              <a:rPr lang="en-US" dirty="0"/>
              <a:t>But it would probably be close to half of xv6, since it’s such a simple OS.</a:t>
            </a:r>
          </a:p>
          <a:p>
            <a:pPr lvl="2"/>
            <a:endParaRPr lang="en-US" dirty="0"/>
          </a:p>
          <a:p>
            <a:r>
              <a:rPr lang="en-US" dirty="0"/>
              <a:t>“Ports” of the Linux OS tend to be managed by different groups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., much of the ARM source code bears the following comment:</a:t>
            </a:r>
          </a:p>
          <a:p>
            <a:pPr marL="1371600" lvl="3" indent="0">
              <a:buNone/>
            </a:pP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Copyright (C) 2012 ARM Ltd. </a:t>
            </a:r>
            <a:br>
              <a:rPr lang="en-US" sz="18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Authors: Will Deacon &lt;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will.deacon@arm.com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&gt;</a:t>
            </a:r>
            <a:br>
              <a:rPr lang="en-US" sz="18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Catalin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 Marinas &lt;</a:t>
            </a:r>
            <a:r>
              <a:rPr lang="en-US" sz="1800" dirty="0" err="1">
                <a:latin typeface="Andale Mono" charset="0"/>
                <a:ea typeface="Andale Mono" charset="0"/>
                <a:cs typeface="Andale Mono" charset="0"/>
              </a:rPr>
              <a:t>catalin.marinas@arm.com</a:t>
            </a:r>
            <a:r>
              <a:rPr lang="en-US" sz="1800" dirty="0">
                <a:latin typeface="Andale Mono" charset="0"/>
                <a:ea typeface="Andale Mono" charset="0"/>
                <a:cs typeface="Andale Mono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46194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 OS for multiple CPU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What’s different?</a:t>
            </a:r>
          </a:p>
          <a:p>
            <a:r>
              <a:rPr lang="en-US" dirty="0"/>
              <a:t>All the assembly code + some C</a:t>
            </a:r>
          </a:p>
          <a:p>
            <a:r>
              <a:rPr lang="en-US" dirty="0"/>
              <a:t>Boot code</a:t>
            </a:r>
          </a:p>
          <a:p>
            <a:r>
              <a:rPr lang="en-US" i="1" dirty="0">
                <a:solidFill>
                  <a:schemeClr val="accent4"/>
                </a:solidFill>
              </a:rPr>
              <a:t>Mechanisms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for</a:t>
            </a:r>
          </a:p>
          <a:p>
            <a:pPr lvl="1"/>
            <a:r>
              <a:rPr lang="en-US" dirty="0"/>
              <a:t>Interrupt handling</a:t>
            </a:r>
          </a:p>
          <a:p>
            <a:pPr lvl="1"/>
            <a:r>
              <a:rPr lang="en-US" dirty="0"/>
              <a:t>Context switching</a:t>
            </a:r>
          </a:p>
          <a:p>
            <a:pPr lvl="1"/>
            <a:r>
              <a:rPr lang="en-US" dirty="0"/>
              <a:t>Memory management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Device drivers (to control peripheral hardware)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What’s the same? </a:t>
            </a:r>
            <a:r>
              <a:rPr lang="mr-IN" dirty="0"/>
              <a:t>…</a:t>
            </a:r>
            <a:r>
              <a:rPr lang="en-US" dirty="0"/>
              <a:t> most C code: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Filesystems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Process scheduler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Inter-process communication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Networking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Security / user management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i="1" dirty="0">
                <a:solidFill>
                  <a:schemeClr val="accent4"/>
                </a:solidFill>
              </a:rPr>
              <a:t>Policies</a:t>
            </a:r>
            <a:r>
              <a:rPr lang="en-US" dirty="0"/>
              <a:t> for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/>
              <a:t>Context switching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/>
              <a:t>Memory management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079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13205"/>
          </a:xfrm>
        </p:spPr>
        <p:txBody>
          <a:bodyPr>
            <a:normAutofit fontScale="90000"/>
          </a:bodyPr>
          <a:lstStyle/>
          <a:p>
            <a:r>
              <a:rPr lang="en-US" dirty="0"/>
              <a:t>Linux’s </a:t>
            </a:r>
            <a:r>
              <a:rPr lang="en-US" dirty="0" err="1"/>
              <a:t>entry.S</a:t>
            </a:r>
            <a:r>
              <a:rPr lang="en-US" dirty="0"/>
              <a:t> in both </a:t>
            </a:r>
            <a:r>
              <a:rPr lang="en-US" u="sng" dirty="0">
                <a:solidFill>
                  <a:schemeClr val="tx1"/>
                </a:solidFill>
              </a:rPr>
              <a:t>x86</a:t>
            </a:r>
            <a:r>
              <a:rPr lang="en-US" dirty="0"/>
              <a:t> and </a:t>
            </a:r>
            <a:r>
              <a:rPr lang="en-US" u="sng" dirty="0">
                <a:solidFill>
                  <a:schemeClr val="tx1"/>
                </a:solidFill>
              </a:rPr>
              <a:t>arm</a:t>
            </a:r>
            <a:r>
              <a:rPr lang="en-US" dirty="0"/>
              <a:t> for context switch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5940" y="970692"/>
            <a:ext cx="5653556" cy="591147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26821" y="814133"/>
            <a:ext cx="5738345" cy="6068032"/>
          </a:xfrm>
        </p:spPr>
      </p:pic>
      <p:cxnSp>
        <p:nvCxnSpPr>
          <p:cNvPr id="13" name="Straight Arrow Connector 12"/>
          <p:cNvCxnSpPr/>
          <p:nvPr/>
        </p:nvCxnSpPr>
        <p:spPr>
          <a:xfrm flipH="1">
            <a:off x="4840941" y="814133"/>
            <a:ext cx="349624" cy="328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49052" y="814133"/>
            <a:ext cx="252701" cy="1644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19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247973"/>
            <a:ext cx="11747715" cy="774003"/>
          </a:xfrm>
        </p:spPr>
        <p:txBody>
          <a:bodyPr/>
          <a:lstStyle/>
          <a:p>
            <a:r>
              <a:rPr lang="en-US" dirty="0"/>
              <a:t>Context switch x86 assembly code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424" y="1021976"/>
            <a:ext cx="5394151" cy="447862"/>
          </a:xfrm>
        </p:spPr>
        <p:txBody>
          <a:bodyPr>
            <a:noAutofit/>
          </a:bodyPr>
          <a:lstStyle/>
          <a:p>
            <a:r>
              <a:rPr lang="en-US" sz="3200" dirty="0"/>
              <a:t>Linux</a:t>
            </a:r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818" y="1470025"/>
            <a:ext cx="5059440" cy="53879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31195" y="1021976"/>
            <a:ext cx="4948994" cy="447862"/>
          </a:xfrm>
        </p:spPr>
        <p:txBody>
          <a:bodyPr>
            <a:noAutofit/>
          </a:bodyPr>
          <a:lstStyle/>
          <a:p>
            <a:r>
              <a:rPr lang="en-US" sz="3200" dirty="0"/>
              <a:t>xv6</a:t>
            </a: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081472" y="1470025"/>
            <a:ext cx="4090141" cy="5387975"/>
          </a:xfrm>
        </p:spPr>
      </p:pic>
      <p:sp>
        <p:nvSpPr>
          <p:cNvPr id="9" name="Right Brace 8"/>
          <p:cNvSpPr/>
          <p:nvPr/>
        </p:nvSpPr>
        <p:spPr>
          <a:xfrm>
            <a:off x="8821271" y="3190154"/>
            <a:ext cx="134470" cy="376517"/>
          </a:xfrm>
          <a:prstGeom prst="rightBrace">
            <a:avLst>
              <a:gd name="adj1" fmla="val 22267"/>
              <a:gd name="adj2" fmla="val 50000"/>
            </a:avLst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76531" y="3055246"/>
            <a:ext cx="273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Difference #1: </a:t>
            </a:r>
            <a:r>
              <a:rPr lang="en-US" dirty="0"/>
              <a:t>xv6 passes parameters on stack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8351916" y="4353957"/>
            <a:ext cx="144746" cy="332705"/>
          </a:xfrm>
          <a:prstGeom prst="rightBrace">
            <a:avLst>
              <a:gd name="adj1" fmla="val 22267"/>
              <a:gd name="adj2" fmla="val 50000"/>
            </a:avLst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53554" y="4198729"/>
            <a:ext cx="298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Difference #2: </a:t>
            </a:r>
            <a:r>
              <a:rPr lang="en-US" dirty="0"/>
              <a:t>%</a:t>
            </a:r>
            <a:r>
              <a:rPr lang="en-US" dirty="0" err="1"/>
              <a:t>esi</a:t>
            </a:r>
            <a:r>
              <a:rPr lang="en-US" dirty="0"/>
              <a:t> &amp; %</a:t>
            </a:r>
            <a:r>
              <a:rPr lang="en-US" dirty="0" err="1"/>
              <a:t>edi</a:t>
            </a:r>
            <a:r>
              <a:rPr lang="en-US" dirty="0"/>
              <a:t> registers are in different order</a:t>
            </a:r>
          </a:p>
        </p:txBody>
      </p:sp>
    </p:spTree>
    <p:extLst>
      <p:ext uri="{BB962C8B-B14F-4D97-AF65-F5344CB8AC3E}">
        <p14:creationId xmlns:p14="http://schemas.microsoft.com/office/powerpoint/2010/main" val="259909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creation in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a combination of </a:t>
            </a:r>
            <a:r>
              <a:rPr lang="en-US" b="1" i="1" dirty="0">
                <a:solidFill>
                  <a:schemeClr val="accent4"/>
                </a:solidFill>
              </a:rPr>
              <a:t>fork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exec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/>
              <a:t>syscalls</a:t>
            </a:r>
            <a:endParaRPr lang="en-US" dirty="0"/>
          </a:p>
          <a:p>
            <a:r>
              <a:rPr lang="en-US" b="1" dirty="0"/>
              <a:t>Fork</a:t>
            </a:r>
            <a:r>
              <a:rPr lang="en-US" dirty="0"/>
              <a:t> creates an exact duplicate of the current process, except</a:t>
            </a:r>
          </a:p>
          <a:p>
            <a:pPr lvl="1"/>
            <a:r>
              <a:rPr lang="en-US" dirty="0"/>
              <a:t>Has a new process id</a:t>
            </a:r>
          </a:p>
          <a:p>
            <a:pPr lvl="1"/>
            <a:r>
              <a:rPr lang="en-US" dirty="0"/>
              <a:t>Parent/child processes are different</a:t>
            </a:r>
          </a:p>
          <a:p>
            <a:pPr lvl="1"/>
            <a:r>
              <a:rPr lang="en-US" dirty="0"/>
              <a:t>Return code of fork() command is different (</a:t>
            </a:r>
            <a:r>
              <a:rPr lang="mr-IN" dirty="0"/>
              <a:t>…</a:t>
            </a:r>
            <a:r>
              <a:rPr lang="en-US" dirty="0"/>
              <a:t>you’ll see what I mean)</a:t>
            </a:r>
          </a:p>
          <a:p>
            <a:r>
              <a:rPr lang="en-US" b="1" dirty="0"/>
              <a:t>Exec</a:t>
            </a:r>
            <a:r>
              <a:rPr lang="en-US" dirty="0"/>
              <a:t> overwrites the code of the current process with that in a file</a:t>
            </a:r>
            <a:endParaRPr lang="en-US" i="1" dirty="0"/>
          </a:p>
          <a:p>
            <a:r>
              <a:rPr lang="en-US" dirty="0"/>
              <a:t>It looks like a strange design, but it makes the command-line shell implementation clean.</a:t>
            </a:r>
          </a:p>
        </p:txBody>
      </p:sp>
    </p:spTree>
    <p:extLst>
      <p:ext uri="{BB962C8B-B14F-4D97-AF65-F5344CB8AC3E}">
        <p14:creationId xmlns:p14="http://schemas.microsoft.com/office/powerpoint/2010/main" val="120196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BAA3-CFD0-7441-A377-14567DA7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DA2C-0DB7-8847-80F0-5AB4B352F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due on Monday!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3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 </a:t>
            </a:r>
            <a:r>
              <a:rPr lang="en-US" dirty="0" err="1"/>
              <a:t>syscall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526" y="1410346"/>
            <a:ext cx="6607919" cy="36272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1446" y="1589735"/>
            <a:ext cx="5031251" cy="51210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new (child) process continues where the parent left off.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It does not start from the beginning of main()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fork returns: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0 to the child 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child </a:t>
            </a:r>
            <a:r>
              <a:rPr lang="en-US" dirty="0" err="1"/>
              <a:t>pid</a:t>
            </a:r>
            <a:r>
              <a:rPr lang="en-US" dirty="0"/>
              <a:t> to the parent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Two processes share the same </a:t>
            </a:r>
            <a:r>
              <a:rPr lang="en-US" dirty="0" err="1"/>
              <a:t>stdin</a:t>
            </a:r>
            <a:r>
              <a:rPr lang="en-US" dirty="0"/>
              <a:t>, </a:t>
            </a:r>
            <a:r>
              <a:rPr lang="en-US" dirty="0" err="1"/>
              <a:t>stdout</a:t>
            </a:r>
            <a:r>
              <a:rPr lang="en-US" dirty="0"/>
              <a:t>, &amp; </a:t>
            </a:r>
            <a:r>
              <a:rPr lang="en-US" dirty="0" err="1"/>
              <a:t>stderr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471" y="5298141"/>
            <a:ext cx="6204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4"/>
                </a:solidFill>
                <a:latin typeface="Monaco" charset="0"/>
                <a:ea typeface="Monaco" charset="0"/>
                <a:cs typeface="Monaco" charset="0"/>
              </a:rPr>
              <a:t>Output:</a:t>
            </a:r>
          </a:p>
          <a:p>
            <a:endParaRPr lang="en-US" sz="1600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sz="1600" dirty="0">
                <a:latin typeface="Monaco" charset="0"/>
                <a:ea typeface="Monaco" charset="0"/>
                <a:cs typeface="Monaco" charset="0"/>
              </a:rPr>
              <a:t>hello world (pid:29146)</a:t>
            </a:r>
          </a:p>
          <a:p>
            <a:r>
              <a:rPr lang="en-US" sz="1600" dirty="0">
                <a:latin typeface="Monaco" charset="0"/>
                <a:ea typeface="Monaco" charset="0"/>
                <a:cs typeface="Monaco" charset="0"/>
              </a:rPr>
              <a:t>hello, I am parent of 29147 (pid:29146)</a:t>
            </a:r>
          </a:p>
          <a:p>
            <a:r>
              <a:rPr lang="en-US" sz="1600" dirty="0">
                <a:latin typeface="Monaco" charset="0"/>
                <a:ea typeface="Monaco" charset="0"/>
                <a:cs typeface="Monaco" charset="0"/>
              </a:rPr>
              <a:t>hello, I am child (pid:29147)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" y="1990166"/>
            <a:ext cx="403412" cy="38996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526" y="1410346"/>
            <a:ext cx="6607919" cy="36272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6257" y="779928"/>
            <a:ext cx="5031251" cy="44161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At the end of the fork </a:t>
            </a:r>
            <a:r>
              <a:rPr lang="en-US" dirty="0" err="1"/>
              <a:t>syscall</a:t>
            </a:r>
            <a:r>
              <a:rPr lang="en-US" dirty="0"/>
              <a:t>, the OS has two runnable processes.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 </a:t>
            </a:r>
            <a:r>
              <a:rPr lang="en-US" i="1" dirty="0">
                <a:solidFill>
                  <a:schemeClr val="accent4"/>
                </a:solidFill>
              </a:rPr>
              <a:t>cannot predict </a:t>
            </a:r>
            <a:r>
              <a:rPr lang="en-US" dirty="0"/>
              <a:t>whether the OS will schedule the parent or child process to run next.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Depends on the runtime situation and hidden kernel implementation details.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Thus the program’s output’s called </a:t>
            </a:r>
            <a:r>
              <a:rPr lang="en-US" i="1" dirty="0">
                <a:solidFill>
                  <a:schemeClr val="accent4"/>
                </a:solidFill>
              </a:rPr>
              <a:t>nondeterministic</a:t>
            </a:r>
            <a:r>
              <a:rPr lang="en-US" dirty="0"/>
              <a:t> or </a:t>
            </a:r>
            <a:r>
              <a:rPr lang="en-US" i="1" dirty="0">
                <a:solidFill>
                  <a:schemeClr val="accent4"/>
                </a:solidFill>
              </a:rPr>
              <a:t>indeterminate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Meaning it can exhibit different behavior on different runs.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There are two output possibilities: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1" y="5298141"/>
            <a:ext cx="53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4"/>
                </a:solidFill>
                <a:latin typeface="Monaco" charset="0"/>
                <a:ea typeface="Monaco" charset="0"/>
                <a:cs typeface="Monaco" charset="0"/>
              </a:rPr>
              <a:t>Output possibility 1:</a:t>
            </a:r>
          </a:p>
          <a:p>
            <a:endParaRPr lang="en-US" sz="1600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sz="1600" dirty="0">
                <a:latin typeface="Monaco" charset="0"/>
                <a:ea typeface="Monaco" charset="0"/>
                <a:cs typeface="Monaco" charset="0"/>
              </a:rPr>
              <a:t>hello world (pid:29146)</a:t>
            </a:r>
          </a:p>
          <a:p>
            <a:r>
              <a:rPr lang="en-US" sz="1600" dirty="0">
                <a:latin typeface="Monaco" charset="0"/>
                <a:ea typeface="Monaco" charset="0"/>
                <a:cs typeface="Monaco" charset="0"/>
              </a:rPr>
              <a:t>hello, I am parent of 29147 (pid:29146)</a:t>
            </a:r>
          </a:p>
          <a:p>
            <a:r>
              <a:rPr lang="en-US" sz="1600" dirty="0">
                <a:latin typeface="Monaco" charset="0"/>
                <a:ea typeface="Monaco" charset="0"/>
                <a:cs typeface="Monaco" charset="0"/>
              </a:rPr>
              <a:t>hello, I am child (pid:29147)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5297" y="5298141"/>
            <a:ext cx="53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4"/>
                </a:solidFill>
                <a:latin typeface="Monaco" charset="0"/>
                <a:ea typeface="Monaco" charset="0"/>
                <a:cs typeface="Monaco" charset="0"/>
              </a:rPr>
              <a:t>Output possibility 2:</a:t>
            </a:r>
          </a:p>
          <a:p>
            <a:endParaRPr lang="en-US" sz="1600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sz="1600" dirty="0">
                <a:latin typeface="Monaco" charset="0"/>
                <a:ea typeface="Monaco" charset="0"/>
                <a:cs typeface="Monaco" charset="0"/>
              </a:rPr>
              <a:t>hello world (pid:29146)</a:t>
            </a:r>
          </a:p>
          <a:p>
            <a:r>
              <a:rPr lang="en-US" sz="1600" dirty="0">
                <a:latin typeface="Monaco" charset="0"/>
                <a:ea typeface="Monaco" charset="0"/>
                <a:cs typeface="Monaco" charset="0"/>
              </a:rPr>
              <a:t>hello, I am child (pid:29147)</a:t>
            </a:r>
          </a:p>
          <a:p>
            <a:r>
              <a:rPr lang="en-US" sz="1600" dirty="0">
                <a:latin typeface="Monaco" charset="0"/>
                <a:ea typeface="Monaco" charset="0"/>
                <a:cs typeface="Monaco" charset="0"/>
              </a:rPr>
              <a:t>hello, I am parent of 29147 (pid:29146)</a:t>
            </a:r>
          </a:p>
        </p:txBody>
      </p:sp>
      <p:sp>
        <p:nvSpPr>
          <p:cNvPr id="10" name="Left-Right Arrow 9"/>
          <p:cNvSpPr/>
          <p:nvPr/>
        </p:nvSpPr>
        <p:spPr>
          <a:xfrm rot="593155">
            <a:off x="5163539" y="6241950"/>
            <a:ext cx="1468374" cy="214549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21006845" flipV="1">
            <a:off x="5163538" y="6262264"/>
            <a:ext cx="1468374" cy="214549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2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arise when a </a:t>
            </a:r>
            <a:r>
              <a:rPr lang="en-US" i="1" dirty="0"/>
              <a:t>concurrent</a:t>
            </a:r>
            <a:r>
              <a:rPr lang="en-US" dirty="0"/>
              <a:t> program has a </a:t>
            </a:r>
            <a:r>
              <a:rPr lang="en-US" b="1" i="1" dirty="0">
                <a:solidFill>
                  <a:schemeClr val="accent4"/>
                </a:solidFill>
              </a:rPr>
              <a:t>race condition</a:t>
            </a:r>
            <a:r>
              <a:rPr lang="en-US" dirty="0"/>
              <a:t>, meaning:</a:t>
            </a:r>
            <a:endParaRPr lang="en-US" i="1" dirty="0"/>
          </a:p>
          <a:p>
            <a:pPr lvl="1"/>
            <a:r>
              <a:rPr lang="en-US" dirty="0"/>
              <a:t>Two or more things are happening at the same time, </a:t>
            </a:r>
          </a:p>
          <a:p>
            <a:pPr lvl="1"/>
            <a:r>
              <a:rPr lang="en-US" dirty="0"/>
              <a:t>It’s not clear which will finish first, and</a:t>
            </a:r>
          </a:p>
          <a:p>
            <a:pPr lvl="1"/>
            <a:r>
              <a:rPr lang="en-US" dirty="0"/>
              <a:t>The output will be different depending on which finishes first.</a:t>
            </a:r>
          </a:p>
          <a:p>
            <a:r>
              <a:rPr lang="en-US" dirty="0"/>
              <a:t>In the fork example, the two competing tasks were:</a:t>
            </a:r>
          </a:p>
          <a:p>
            <a:pPr lvl="1"/>
            <a:r>
              <a:rPr lang="en-US" dirty="0"/>
              <a:t>The parent process waiting to run and print</a:t>
            </a:r>
          </a:p>
          <a:p>
            <a:pPr lvl="1"/>
            <a:r>
              <a:rPr lang="en-US" dirty="0"/>
              <a:t>The child process waiting to run and print</a:t>
            </a:r>
          </a:p>
          <a:p>
            <a:r>
              <a:rPr lang="en-US" dirty="0"/>
              <a:t>Race conditions can lead to difficult software bugs</a:t>
            </a:r>
          </a:p>
          <a:p>
            <a:pPr lvl="1"/>
            <a:r>
              <a:rPr lang="en-US" dirty="0"/>
              <a:t>99% of the time it behaves one way, but sometimes it behaves another way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Heisenbugs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bugs that disappear when testing (in this case due to timing)</a:t>
            </a:r>
          </a:p>
        </p:txBody>
      </p:sp>
    </p:spTree>
    <p:extLst>
      <p:ext uri="{BB962C8B-B14F-4D97-AF65-F5344CB8AC3E}">
        <p14:creationId xmlns:p14="http://schemas.microsoft.com/office/powerpoint/2010/main" val="184037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spot the tricky bug here?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1527" y="1084882"/>
            <a:ext cx="4636162" cy="57184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code is nondeterministic</a:t>
            </a:r>
          </a:p>
          <a:p>
            <a:r>
              <a:rPr lang="en-US" dirty="0"/>
              <a:t>Either parent or child will print first character of file</a:t>
            </a:r>
          </a:p>
          <a:p>
            <a:r>
              <a:rPr lang="en-US" dirty="0"/>
              <a:t>However, this code will also </a:t>
            </a:r>
            <a:r>
              <a:rPr lang="en-US" b="1" i="1" dirty="0">
                <a:solidFill>
                  <a:schemeClr val="accent4"/>
                </a:solidFill>
              </a:rPr>
              <a:t>crash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very rare scenarios.</a:t>
            </a:r>
          </a:p>
        </p:txBody>
      </p:sp>
    </p:spTree>
    <p:extLst>
      <p:ext uri="{BB962C8B-B14F-4D97-AF65-F5344CB8AC3E}">
        <p14:creationId xmlns:p14="http://schemas.microsoft.com/office/powerpoint/2010/main" val="827428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chemeClr val="tx1"/>
                </a:solidFill>
              </a:rPr>
              <a:t>race condition </a:t>
            </a:r>
            <a:r>
              <a:rPr lang="en-US" dirty="0"/>
              <a:t>between child’s read and parent’s close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child’s read can happen </a:t>
            </a:r>
            <a:r>
              <a:rPr lang="en-US" i="1" dirty="0"/>
              <a:t>after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the file was closed by the parent.</a:t>
            </a:r>
          </a:p>
          <a:p>
            <a:endParaRPr lang="en-US" dirty="0"/>
          </a:p>
          <a:p>
            <a:r>
              <a:rPr lang="en-US" dirty="0"/>
              <a:t>Normally, </a:t>
            </a:r>
            <a:r>
              <a:rPr lang="en-US" i="1" dirty="0"/>
              <a:t>close</a:t>
            </a:r>
            <a:r>
              <a:rPr lang="en-US" dirty="0"/>
              <a:t> will happen well after both </a:t>
            </a:r>
            <a:r>
              <a:rPr lang="en-US" i="1" dirty="0"/>
              <a:t>reads</a:t>
            </a:r>
            <a:r>
              <a:rPr lang="en-US" dirty="0"/>
              <a:t>, because </a:t>
            </a:r>
            <a:r>
              <a:rPr lang="en-US" i="1" dirty="0" err="1"/>
              <a:t>do_some_work</a:t>
            </a:r>
            <a:r>
              <a:rPr lang="en-US" i="1" dirty="0"/>
              <a:t> </a:t>
            </a:r>
            <a:r>
              <a:rPr lang="en-US" dirty="0"/>
              <a:t>will be slow.</a:t>
            </a:r>
          </a:p>
          <a:p>
            <a:r>
              <a:rPr lang="en-US" dirty="0"/>
              <a:t>But this is not guaranteed!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B695547-9DFA-5C48-B0B0-D476467768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1007" y="960896"/>
            <a:ext cx="4714103" cy="5814609"/>
          </a:xfrm>
        </p:spPr>
      </p:pic>
    </p:spTree>
    <p:extLst>
      <p:ext uri="{BB962C8B-B14F-4D97-AF65-F5344CB8AC3E}">
        <p14:creationId xmlns:p14="http://schemas.microsoft.com/office/powerpoint/2010/main" val="1766112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CPU </a:t>
            </a:r>
            <a:r>
              <a:rPr lang="en-US" b="1" dirty="0"/>
              <a:t>exceptions</a:t>
            </a:r>
            <a:r>
              <a:rPr lang="en-US" dirty="0"/>
              <a:t> are a type of interrupt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caused by arithmetic errors (divide by zero), and memory violations (</a:t>
            </a:r>
            <a:r>
              <a:rPr lang="en-US" dirty="0" err="1"/>
              <a:t>eg.</a:t>
            </a:r>
            <a:r>
              <a:rPr lang="en-US" dirty="0"/>
              <a:t>, dereferencing a null or invalid pointer)</a:t>
            </a:r>
          </a:p>
          <a:p>
            <a:r>
              <a:rPr lang="en-US" dirty="0"/>
              <a:t>When </a:t>
            </a:r>
            <a:r>
              <a:rPr lang="en-US" b="1" dirty="0"/>
              <a:t>user</a:t>
            </a:r>
            <a:r>
              <a:rPr lang="en-US" dirty="0"/>
              <a:t> code causes an exception:</a:t>
            </a:r>
          </a:p>
          <a:p>
            <a:pPr lvl="1"/>
            <a:r>
              <a:rPr lang="en-US" dirty="0"/>
              <a:t>Kernel interrupt handler runs, and will likely kill the user process.</a:t>
            </a:r>
          </a:p>
          <a:p>
            <a:r>
              <a:rPr lang="en-US" dirty="0"/>
              <a:t>What happens when </a:t>
            </a:r>
            <a:r>
              <a:rPr lang="en-US" b="1" dirty="0"/>
              <a:t>kernel</a:t>
            </a:r>
            <a:r>
              <a:rPr lang="en-US" dirty="0"/>
              <a:t> code causes an exception?</a:t>
            </a:r>
          </a:p>
          <a:p>
            <a:pPr lvl="1"/>
            <a:r>
              <a:rPr lang="en-US" dirty="0"/>
              <a:t>Interrupt handler will still run, but it’s not clear what can be done in response.</a:t>
            </a:r>
          </a:p>
          <a:p>
            <a:pPr lvl="1"/>
            <a:r>
              <a:rPr lang="en-US" dirty="0"/>
              <a:t>On Windows, the famous “blue screen of death”</a:t>
            </a:r>
          </a:p>
          <a:p>
            <a:pPr lvl="1"/>
            <a:r>
              <a:rPr lang="en-US" dirty="0"/>
              <a:t>On Linux, a “kernel panic”</a:t>
            </a:r>
          </a:p>
          <a:p>
            <a:pPr lvl="1"/>
            <a:r>
              <a:rPr lang="en-US" dirty="0"/>
              <a:t>This is commonly seen by kernel developers, but hopefully not users.</a:t>
            </a:r>
          </a:p>
          <a:p>
            <a:pPr lvl="1"/>
            <a:r>
              <a:rPr lang="en-US" dirty="0"/>
              <a:t>This is different than the machine just freezing.</a:t>
            </a:r>
          </a:p>
          <a:p>
            <a:pPr lvl="1"/>
            <a:r>
              <a:rPr lang="en-US" dirty="0"/>
              <a:t>Kernel knows there is a problem, but doesn’t know how to react.</a:t>
            </a:r>
          </a:p>
        </p:txBody>
      </p:sp>
    </p:spTree>
    <p:extLst>
      <p:ext uri="{BB962C8B-B14F-4D97-AF65-F5344CB8AC3E}">
        <p14:creationId xmlns:p14="http://schemas.microsoft.com/office/powerpoint/2010/main" val="1584908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Windows (old &amp; new)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514"/>
            <a:ext cx="6014720" cy="37592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45" y="2830286"/>
            <a:ext cx="7030455" cy="4027714"/>
          </a:xfrm>
        </p:spPr>
      </p:pic>
    </p:spTree>
    <p:extLst>
      <p:ext uri="{BB962C8B-B14F-4D97-AF65-F5344CB8AC3E}">
        <p14:creationId xmlns:p14="http://schemas.microsoft.com/office/powerpoint/2010/main" val="675088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older Macs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404144"/>
            <a:ext cx="9398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17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Linux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9" y="842232"/>
            <a:ext cx="10969085" cy="60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xv6 OS code is written for the Intel x86 CPU architecture, but…</a:t>
            </a:r>
          </a:p>
          <a:p>
            <a:r>
              <a:rPr lang="en-US" dirty="0"/>
              <a:t>Linux supports 31 different CPU architectures</a:t>
            </a:r>
          </a:p>
          <a:p>
            <a:pPr lvl="1"/>
            <a:r>
              <a:rPr lang="en-US" dirty="0"/>
              <a:t>Low-level </a:t>
            </a:r>
            <a:r>
              <a:rPr lang="en-US" i="1" dirty="0">
                <a:solidFill>
                  <a:schemeClr val="accent4"/>
                </a:solidFill>
              </a:rPr>
              <a:t>mechanisms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are different on each arch.</a:t>
            </a:r>
          </a:p>
          <a:p>
            <a:pPr lvl="1"/>
            <a:r>
              <a:rPr lang="en-US" dirty="0"/>
              <a:t>High-level </a:t>
            </a:r>
            <a:r>
              <a:rPr lang="en-US" i="1" dirty="0">
                <a:solidFill>
                  <a:schemeClr val="accent4"/>
                </a:solidFill>
              </a:rPr>
              <a:t>policies </a:t>
            </a:r>
            <a:r>
              <a:rPr lang="en-US" dirty="0"/>
              <a:t>are the same for all.</a:t>
            </a:r>
            <a:endParaRPr lang="en-US" i="1" dirty="0">
              <a:solidFill>
                <a:schemeClr val="accent4"/>
              </a:solidFill>
            </a:endParaRPr>
          </a:p>
          <a:p>
            <a:r>
              <a:rPr lang="en-US" i="1" dirty="0">
                <a:solidFill>
                  <a:schemeClr val="accent4"/>
                </a:solidFill>
              </a:rPr>
              <a:t>Fork</a:t>
            </a:r>
            <a:r>
              <a:rPr lang="en-US" dirty="0"/>
              <a:t> </a:t>
            </a:r>
            <a:r>
              <a:rPr lang="en-US" dirty="0" err="1"/>
              <a:t>syscall</a:t>
            </a:r>
            <a:r>
              <a:rPr lang="en-US" dirty="0"/>
              <a:t>: run once, exits twice!</a:t>
            </a:r>
          </a:p>
          <a:p>
            <a:r>
              <a:rPr lang="en-US" i="1" dirty="0">
                <a:solidFill>
                  <a:schemeClr val="accent4"/>
                </a:solidFill>
              </a:rPr>
              <a:t>Nondeterminism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when a program’s output is unpredictable</a:t>
            </a:r>
          </a:p>
          <a:p>
            <a:r>
              <a:rPr lang="en-US" dirty="0"/>
              <a:t>OS process scheduler can create </a:t>
            </a:r>
            <a:r>
              <a:rPr lang="en-US" i="1" dirty="0">
                <a:solidFill>
                  <a:schemeClr val="accent4"/>
                </a:solidFill>
              </a:rPr>
              <a:t>race conditions </a:t>
            </a:r>
            <a:r>
              <a:rPr lang="en-US" dirty="0"/>
              <a:t>in programs that rely on an interaction of multiple processes.</a:t>
            </a:r>
          </a:p>
          <a:p>
            <a:pPr lvl="1"/>
            <a:r>
              <a:rPr lang="en-US" dirty="0"/>
              <a:t>These are tricky to debug, because they are sensitive to timing (</a:t>
            </a:r>
            <a:r>
              <a:rPr lang="en-US" i="1" dirty="0">
                <a:solidFill>
                  <a:schemeClr val="accent4"/>
                </a:solidFill>
              </a:rPr>
              <a:t>Heisenbugs</a:t>
            </a:r>
            <a:r>
              <a:rPr lang="en-US" dirty="0"/>
              <a:t>).</a:t>
            </a:r>
          </a:p>
          <a:p>
            <a:r>
              <a:rPr lang="en-US" i="1" dirty="0">
                <a:solidFill>
                  <a:schemeClr val="accent4"/>
                </a:solidFill>
              </a:rPr>
              <a:t>Kernel panic </a:t>
            </a:r>
            <a:r>
              <a:rPr lang="en-US" dirty="0"/>
              <a:t>occurs when OS causes an exception and can’t recover</a:t>
            </a:r>
          </a:p>
        </p:txBody>
      </p:sp>
    </p:spTree>
    <p:extLst>
      <p:ext uri="{BB962C8B-B14F-4D97-AF65-F5344CB8AC3E}">
        <p14:creationId xmlns:p14="http://schemas.microsoft.com/office/powerpoint/2010/main" val="111995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Process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a program in execution</a:t>
            </a:r>
          </a:p>
          <a:p>
            <a:r>
              <a:rPr lang="en-US" b="1" dirty="0">
                <a:solidFill>
                  <a:schemeClr val="accent4"/>
                </a:solidFill>
              </a:rPr>
              <a:t>Limited direct execution </a:t>
            </a:r>
            <a:r>
              <a:rPr lang="en-US" dirty="0"/>
              <a:t>is a strategy whereby a process usually operates as if it has full use of the CPU &amp; memory.</a:t>
            </a:r>
          </a:p>
          <a:p>
            <a:r>
              <a:rPr lang="en-US" dirty="0"/>
              <a:t>CPUs have user and kernel </a:t>
            </a:r>
            <a:r>
              <a:rPr lang="en-US" b="1" dirty="0">
                <a:solidFill>
                  <a:schemeClr val="accent4"/>
                </a:solidFill>
              </a:rPr>
              <a:t>modes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prevent user processes from running privileged instructions, thus </a:t>
            </a:r>
            <a:r>
              <a:rPr lang="en-US" i="1" dirty="0"/>
              <a:t>limiting</a:t>
            </a:r>
            <a:r>
              <a:rPr lang="en-US" dirty="0"/>
              <a:t> execution.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Interrupts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are events that cause the kernel to run</a:t>
            </a:r>
          </a:p>
          <a:p>
            <a:r>
              <a:rPr lang="en-US" b="1" dirty="0">
                <a:solidFill>
                  <a:schemeClr val="accent4"/>
                </a:solidFill>
              </a:rPr>
              <a:t>System Calls </a:t>
            </a:r>
            <a:r>
              <a:rPr lang="en-US" dirty="0"/>
              <a:t>(or traps) are software interrupts called by a user program to ask the OS to do something on its behalf.</a:t>
            </a:r>
          </a:p>
          <a:p>
            <a:r>
              <a:rPr lang="en-US" b="1" dirty="0">
                <a:solidFill>
                  <a:schemeClr val="accent4"/>
                </a:solidFill>
              </a:rPr>
              <a:t>Timer Interrupt </a:t>
            </a:r>
            <a:r>
              <a:rPr lang="en-US" dirty="0"/>
              <a:t>ensures that the kernel eventually runs.</a:t>
            </a:r>
          </a:p>
        </p:txBody>
      </p:sp>
    </p:spTree>
    <p:extLst>
      <p:ext uri="{BB962C8B-B14F-4D97-AF65-F5344CB8AC3E}">
        <p14:creationId xmlns:p14="http://schemas.microsoft.com/office/powerpoint/2010/main" val="1349741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process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Requires just a few steps:</a:t>
            </a:r>
          </a:p>
          <a:p>
            <a:r>
              <a:rPr lang="en-US" dirty="0"/>
              <a:t>Copy machine code and initial data into memory</a:t>
            </a:r>
          </a:p>
          <a:p>
            <a:pPr lvl="1"/>
            <a:r>
              <a:rPr lang="en-US" dirty="0"/>
              <a:t>In other words, copy the program’s executable file into memory</a:t>
            </a:r>
          </a:p>
          <a:p>
            <a:r>
              <a:rPr lang="en-US" dirty="0"/>
              <a:t>Set instruction pointer register to address of code start</a:t>
            </a:r>
          </a:p>
          <a:p>
            <a:pPr lvl="1"/>
            <a:r>
              <a:rPr lang="en-US" dirty="0"/>
              <a:t>In other words, </a:t>
            </a:r>
            <a:r>
              <a:rPr lang="en-US" i="1" dirty="0"/>
              <a:t>jump</a:t>
            </a:r>
            <a:r>
              <a:rPr lang="en-US" dirty="0"/>
              <a:t> to code start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Code will use the registers and memory as necessary to perform it’s work.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6947" y="1271588"/>
            <a:ext cx="5369431" cy="5438774"/>
          </a:xfrm>
        </p:spPr>
      </p:pic>
      <p:sp>
        <p:nvSpPr>
          <p:cNvPr id="10" name="Rounded Rectangle 9"/>
          <p:cNvSpPr/>
          <p:nvPr/>
        </p:nvSpPr>
        <p:spPr>
          <a:xfrm>
            <a:off x="2801074" y="4398380"/>
            <a:ext cx="2708475" cy="61345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7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this </a:t>
            </a:r>
            <a:r>
              <a:rPr lang="en-US" b="1" i="1" dirty="0">
                <a:solidFill>
                  <a:schemeClr val="tx1"/>
                </a:solidFill>
              </a:rPr>
              <a:t>stack</a:t>
            </a:r>
            <a:r>
              <a:rPr lang="en-US" dirty="0"/>
              <a:t> we always talk about?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a.k.a</a:t>
            </a:r>
            <a:r>
              <a:rPr lang="en-US" dirty="0"/>
              <a:t>: execution stack, machine stack, call stack, control stack</a:t>
            </a:r>
          </a:p>
          <a:p>
            <a:r>
              <a:rPr lang="en-US" dirty="0"/>
              <a:t>It’s just a convenience for the assembly programmer/compiler.</a:t>
            </a:r>
          </a:p>
          <a:p>
            <a:pPr lvl="1"/>
            <a:r>
              <a:rPr lang="en-US" dirty="0"/>
              <a:t>Allows program to call subroutines and manage local variables with just a few instructions.</a:t>
            </a:r>
          </a:p>
          <a:p>
            <a:r>
              <a:rPr lang="en-US" dirty="0"/>
              <a:t>Stack pointer (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%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esp</a:t>
            </a:r>
            <a:r>
              <a:rPr lang="en-US" dirty="0"/>
              <a:t>) is used &amp; automatically adjusted by: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push</a:t>
            </a:r>
            <a:r>
              <a:rPr lang="en-US" dirty="0"/>
              <a:t>,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pop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call</a:t>
            </a:r>
            <a:r>
              <a:rPr lang="en-US" dirty="0"/>
              <a:t>,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ret</a:t>
            </a:r>
            <a:r>
              <a:rPr lang="en-US" dirty="0"/>
              <a:t> (return)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6947" y="1271588"/>
            <a:ext cx="5369431" cy="5438774"/>
          </a:xfrm>
        </p:spPr>
      </p:pic>
      <p:sp>
        <p:nvSpPr>
          <p:cNvPr id="9" name="Rounded Rectangle 8"/>
          <p:cNvSpPr/>
          <p:nvPr/>
        </p:nvSpPr>
        <p:spPr>
          <a:xfrm>
            <a:off x="2801074" y="3646024"/>
            <a:ext cx="2835797" cy="775503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4580E3-3732-744C-9BDC-BA3588D8446B}"/>
              </a:ext>
            </a:extLst>
          </p:cNvPr>
          <p:cNvCxnSpPr/>
          <p:nvPr/>
        </p:nvCxnSpPr>
        <p:spPr>
          <a:xfrm flipV="1">
            <a:off x="613775" y="4584526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44BBD3-56D1-5B4D-B95D-C7AF1E2A7D75}"/>
              </a:ext>
            </a:extLst>
          </p:cNvPr>
          <p:cNvSpPr txBox="1"/>
          <p:nvPr/>
        </p:nvSpPr>
        <p:spPr>
          <a:xfrm rot="16200000">
            <a:off x="-151713" y="4817683"/>
            <a:ext cx="116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addresses</a:t>
            </a:r>
          </a:p>
        </p:txBody>
      </p:sp>
    </p:spTree>
    <p:extLst>
      <p:ext uri="{BB962C8B-B14F-4D97-AF65-F5344CB8AC3E}">
        <p14:creationId xmlns:p14="http://schemas.microsoft.com/office/powerpoint/2010/main" val="2944001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5756329" cy="1169653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stack for subroutines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983"/>
            <a:ext cx="5730498" cy="65557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Greatly simplifies machine code generation for C-style functions</a:t>
            </a:r>
          </a:p>
          <a:p>
            <a:r>
              <a:rPr lang="en-US" dirty="0"/>
              <a:t>Current function’s local variables are on top of the stack</a:t>
            </a:r>
            <a:endParaRPr lang="en-US" i="1" dirty="0"/>
          </a:p>
          <a:p>
            <a:r>
              <a:rPr lang="en-US" dirty="0"/>
              <a:t>To return,</a:t>
            </a:r>
          </a:p>
          <a:p>
            <a:pPr lvl="1"/>
            <a:r>
              <a:rPr lang="en-US" dirty="0"/>
              <a:t>restore caller’s stack frame by restoring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%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esp</a:t>
            </a:r>
            <a:r>
              <a:rPr lang="en-US" dirty="0">
                <a:ea typeface="Andale Mono" charset="0"/>
                <a:cs typeface="Andale Mono" charset="0"/>
              </a:rPr>
              <a:t>,</a:t>
            </a:r>
            <a:r>
              <a:rPr lang="en-US" dirty="0"/>
              <a:t>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%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ebp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pPr lvl="1"/>
            <a:r>
              <a:rPr lang="en-US" dirty="0"/>
              <a:t>Place function’s return value in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%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eax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err="1"/>
              <a:t>DrawLine</a:t>
            </a:r>
            <a:r>
              <a:rPr lang="en-US" dirty="0"/>
              <a:t> code can always </a:t>
            </a:r>
            <a:r>
              <a:rPr lang="en-US" b="1" dirty="0"/>
              <a:t>find</a:t>
            </a:r>
            <a:r>
              <a:rPr lang="en-US" dirty="0"/>
              <a:t> it’s </a:t>
            </a:r>
            <a:r>
              <a:rPr lang="en-US" i="1" dirty="0">
                <a:solidFill>
                  <a:schemeClr val="accent4"/>
                </a:solidFill>
              </a:rPr>
              <a:t>parameters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4"/>
                </a:solidFill>
              </a:rPr>
              <a:t>local variables</a:t>
            </a:r>
          </a:p>
          <a:p>
            <a:pPr lvl="1"/>
            <a:r>
              <a:rPr lang="en-US" dirty="0"/>
              <a:t>Regardless of </a:t>
            </a:r>
            <a:r>
              <a:rPr lang="en-US" i="1" dirty="0"/>
              <a:t>when/where</a:t>
            </a:r>
            <a:r>
              <a:rPr lang="en-US" dirty="0"/>
              <a:t> the function was called, variables can be found relative to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%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ebp</a:t>
            </a:r>
            <a:r>
              <a:rPr lang="en-US" dirty="0"/>
              <a:t>, the frame pointer</a:t>
            </a:r>
          </a:p>
          <a:p>
            <a:r>
              <a:rPr lang="en-US" dirty="0"/>
              <a:t>In other words, the stack allows subroutines to be mutually </a:t>
            </a:r>
            <a:r>
              <a:rPr lang="en-US" i="1" dirty="0">
                <a:solidFill>
                  <a:schemeClr val="accent4"/>
                </a:solidFill>
              </a:rPr>
              <a:t>isolated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74959B-A467-0946-B33B-5198F8A29089}"/>
              </a:ext>
            </a:extLst>
          </p:cNvPr>
          <p:cNvGrpSpPr/>
          <p:nvPr/>
        </p:nvGrpSpPr>
        <p:grpSpPr>
          <a:xfrm>
            <a:off x="227128" y="1501327"/>
            <a:ext cx="5792671" cy="4837602"/>
            <a:chOff x="227128" y="1501327"/>
            <a:chExt cx="5792671" cy="4837602"/>
          </a:xfrm>
        </p:grpSpPr>
        <p:pic>
          <p:nvPicPr>
            <p:cNvPr id="19" name="Content Placeholder 14">
              <a:extLst>
                <a:ext uri="{FF2B5EF4-FFF2-40B4-BE49-F238E27FC236}">
                  <a16:creationId xmlns:a16="http://schemas.microsoft.com/office/drawing/2014/main" id="{732D3AD3-744B-0348-99D7-831D5CE67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525" y="1643021"/>
              <a:ext cx="5756274" cy="46959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63471" y="1501327"/>
              <a:ext cx="941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ndale Mono" charset="0"/>
                  <a:ea typeface="Andale Mono" charset="0"/>
                  <a:cs typeface="Andale Mono" charset="0"/>
                </a:rPr>
                <a:t>%</a:t>
              </a:r>
              <a:r>
                <a:rPr lang="en-US" dirty="0" err="1">
                  <a:latin typeface="Andale Mono" charset="0"/>
                  <a:ea typeface="Andale Mono" charset="0"/>
                  <a:cs typeface="Andale Mono" charset="0"/>
                </a:rPr>
                <a:t>esp</a:t>
              </a:r>
              <a:endParaRPr lang="en-US" dirty="0">
                <a:latin typeface="Andale Mono" charset="0"/>
                <a:ea typeface="Andale Mono" charset="0"/>
                <a:cs typeface="Andale Mono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128" y="2575762"/>
              <a:ext cx="941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ndale Mono" charset="0"/>
                  <a:ea typeface="Andale Mono" charset="0"/>
                  <a:cs typeface="Andale Mono" charset="0"/>
                </a:rPr>
                <a:t>%</a:t>
              </a:r>
              <a:r>
                <a:rPr lang="en-US" dirty="0" err="1">
                  <a:latin typeface="Andale Mono" charset="0"/>
                  <a:ea typeface="Andale Mono" charset="0"/>
                  <a:cs typeface="Andale Mono" charset="0"/>
                </a:rPr>
                <a:t>ebp</a:t>
              </a:r>
              <a:endParaRPr lang="en-US" dirty="0">
                <a:latin typeface="Andale Mono" charset="0"/>
                <a:ea typeface="Andale Mono" charset="0"/>
                <a:cs typeface="Andale Mono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3CB8977-AE7D-4046-8D8C-F00A6B4EE14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919769" y="4484773"/>
              <a:ext cx="0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5CCF32-2E67-B94C-9ABD-A16F8B256A95}"/>
                </a:ext>
              </a:extLst>
            </p:cNvPr>
            <p:cNvSpPr txBox="1"/>
            <p:nvPr/>
          </p:nvSpPr>
          <p:spPr>
            <a:xfrm rot="5400000">
              <a:off x="4586542" y="4817683"/>
              <a:ext cx="1161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44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Heap is just where C’s </a:t>
            </a:r>
            <a:r>
              <a:rPr lang="en-US" i="1" dirty="0">
                <a:solidFill>
                  <a:schemeClr val="accent4"/>
                </a:solidFill>
              </a:rPr>
              <a:t>malloc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function dynamically allocates memory.</a:t>
            </a:r>
          </a:p>
          <a:p>
            <a:r>
              <a:rPr lang="en-US" dirty="0"/>
              <a:t>The CPU has no notion of a special heap region.</a:t>
            </a:r>
          </a:p>
          <a:p>
            <a:pPr lvl="1"/>
            <a:r>
              <a:rPr lang="en-US" dirty="0"/>
              <a:t>Organizing memory into stack and heap is just a convention.</a:t>
            </a:r>
          </a:p>
          <a:p>
            <a:r>
              <a:rPr lang="en-US" dirty="0"/>
              <a:t>Stack and Heap grow toward each other, eating free space between.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“Heap” memory has nothing to do with the “heap” self-balancing priority queue data structure.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6947" y="1271588"/>
            <a:ext cx="5369431" cy="5438774"/>
          </a:xfrm>
        </p:spPr>
      </p:pic>
    </p:spTree>
    <p:extLst>
      <p:ext uri="{BB962C8B-B14F-4D97-AF65-F5344CB8AC3E}">
        <p14:creationId xmlns:p14="http://schemas.microsoft.com/office/powerpoint/2010/main" val="2954891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 Switch to change process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6709" y="1271588"/>
            <a:ext cx="5409906" cy="5438774"/>
          </a:xfrm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4"/>
                </a:solidFill>
              </a:rPr>
              <a:t>Context switch </a:t>
            </a:r>
            <a:r>
              <a:rPr lang="en-US" dirty="0"/>
              <a:t>is when CPU switches from running one process to running another.</a:t>
            </a:r>
          </a:p>
          <a:p>
            <a:r>
              <a:rPr lang="en-US" dirty="0"/>
              <a:t>Want context switches to be fast, to give user the illusion that processes are running simultaneously</a:t>
            </a:r>
          </a:p>
          <a:p>
            <a:r>
              <a:rPr lang="en-US" dirty="0"/>
              <a:t>Need to swap out all process state</a:t>
            </a:r>
          </a:p>
          <a:p>
            <a:r>
              <a:rPr lang="en-US" dirty="0"/>
              <a:t>Registers are small &amp; fast, so they can be saved and restored</a:t>
            </a:r>
          </a:p>
          <a:p>
            <a:r>
              <a:rPr lang="en-US" dirty="0"/>
              <a:t>But how to deal with memory?</a:t>
            </a:r>
          </a:p>
          <a:p>
            <a:pPr lvl="1"/>
            <a:r>
              <a:rPr lang="en-US" dirty="0"/>
              <a:t>It’s big!</a:t>
            </a:r>
          </a:p>
          <a:p>
            <a:pPr lvl="1"/>
            <a:r>
              <a:rPr lang="en-US" dirty="0"/>
              <a:t>Would be too slow to copy all memory elsewhere (to disk?)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3684494"/>
            <a:ext cx="102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Code</a:t>
            </a:r>
          </a:p>
          <a:p>
            <a:pPr algn="ctr"/>
            <a:r>
              <a:rPr lang="en-US" sz="2000" dirty="0"/>
              <a:t>&amp;</a:t>
            </a:r>
          </a:p>
          <a:p>
            <a:pPr algn="ctr"/>
            <a:r>
              <a:rPr lang="en-US" sz="20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911803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process virtual memory address regions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Top of the memory range is reserved for the kernel.</a:t>
            </a:r>
          </a:p>
          <a:p>
            <a:pPr lvl="1"/>
            <a:r>
              <a:rPr lang="en-US" dirty="0"/>
              <a:t>This is actually mapped to the same physical memory for every process.</a:t>
            </a:r>
          </a:p>
          <a:p>
            <a:r>
              <a:rPr lang="en-US" dirty="0"/>
              <a:t>On the PC, low memory range is reserved for I/O</a:t>
            </a:r>
          </a:p>
          <a:p>
            <a:r>
              <a:rPr lang="en-US" dirty="0"/>
              <a:t>Shared libraries are not used in xv6, but they exist in modern OSes like Linux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084881"/>
            <a:ext cx="5929489" cy="4663099"/>
          </a:xfr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5689600" y="2901244"/>
            <a:ext cx="2156178" cy="1749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839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systems vary in the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 process memory layout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1775" y="1993666"/>
            <a:ext cx="5765799" cy="453436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xv6 process memory layout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1917527"/>
            <a:ext cx="5808662" cy="4686647"/>
          </a:xfr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109156" y="2743200"/>
            <a:ext cx="4039761" cy="2709333"/>
          </a:xfrm>
          <a:prstGeom prst="straightConnector1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210756" y="4865511"/>
            <a:ext cx="3938161" cy="0"/>
          </a:xfrm>
          <a:prstGeom prst="straightConnector1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6437" y="2877671"/>
            <a:ext cx="14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0xC0000000</a:t>
            </a: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1721223" y="3046948"/>
            <a:ext cx="2286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B78748-CD13-264C-AFC4-AC5DCD38FAFE}"/>
              </a:ext>
            </a:extLst>
          </p:cNvPr>
          <p:cNvSpPr txBox="1"/>
          <p:nvPr/>
        </p:nvSpPr>
        <p:spPr>
          <a:xfrm>
            <a:off x="5025116" y="5933499"/>
            <a:ext cx="194491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Issues with xv6 layout?</a:t>
            </a:r>
          </a:p>
        </p:txBody>
      </p:sp>
    </p:spTree>
    <p:extLst>
      <p:ext uri="{BB962C8B-B14F-4D97-AF65-F5344CB8AC3E}">
        <p14:creationId xmlns:p14="http://schemas.microsoft.com/office/powerpoint/2010/main" val="12186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1B44-772D-4144-8A36-7F95B5E1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330A-478F-E949-A96D-DC850B7F92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fork</a:t>
            </a:r>
            <a:r>
              <a:rPr lang="en-US" dirty="0"/>
              <a:t> + </a:t>
            </a:r>
            <a:r>
              <a:rPr lang="en-US" b="1" dirty="0"/>
              <a:t>exec</a:t>
            </a:r>
            <a:r>
              <a:rPr lang="en-US" dirty="0"/>
              <a:t> runs a program.</a:t>
            </a:r>
          </a:p>
          <a:p>
            <a:pPr lvl="1"/>
            <a:r>
              <a:rPr lang="en-US" dirty="0"/>
              <a:t>fork duplicates the current process</a:t>
            </a:r>
          </a:p>
          <a:p>
            <a:pPr lvl="1"/>
            <a:r>
              <a:rPr lang="en-US" dirty="0"/>
              <a:t>exec copies code and global data from an executable file, and creates a new empty stack.</a:t>
            </a:r>
          </a:p>
          <a:p>
            <a:r>
              <a:rPr lang="en-US" dirty="0"/>
              <a:t>Stack grows from high addresses down to lower.</a:t>
            </a:r>
          </a:p>
          <a:p>
            <a:pPr lvl="1"/>
            <a:r>
              <a:rPr lang="en-US" dirty="0"/>
              <a:t>Grows larger when a function is called.</a:t>
            </a:r>
          </a:p>
          <a:p>
            <a:pPr lvl="1"/>
            <a:r>
              <a:rPr lang="en-US" dirty="0"/>
              <a:t>Shrinks when a function returns.</a:t>
            </a:r>
          </a:p>
          <a:p>
            <a:r>
              <a:rPr lang="en-US" dirty="0"/>
              <a:t>Heap is a block of memory managed by C’s malloc &amp; free. </a:t>
            </a:r>
          </a:p>
          <a:p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0C09937-D941-6942-8773-445658BECE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0453" y="1084263"/>
            <a:ext cx="5554368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8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 far, we’ve covered Chapters 1-4 and 6 (Chapter 5 is today).</a:t>
            </a:r>
          </a:p>
          <a:p>
            <a:r>
              <a:rPr lang="en-US" dirty="0"/>
              <a:t>Please read the Scheduling chapters next (Chapters 7-9)</a:t>
            </a:r>
          </a:p>
          <a:p>
            <a:r>
              <a:rPr lang="en-US" dirty="0"/>
              <a:t>In the future, just try to follow along on your own.</a:t>
            </a:r>
          </a:p>
          <a:p>
            <a:r>
              <a:rPr lang="en-US" dirty="0"/>
              <a:t>The syllabus says which chapters we’re skipping.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64" y="1410346"/>
            <a:ext cx="3278315" cy="513127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22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Unix </a:t>
            </a:r>
            <a:r>
              <a:rPr lang="en-US" dirty="0" err="1"/>
              <a:t>syscalls</a:t>
            </a:r>
            <a:r>
              <a:rPr lang="en-US" dirty="0"/>
              <a:t> (process-related)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exit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terminate the current process</a:t>
            </a:r>
          </a:p>
          <a:p>
            <a:r>
              <a:rPr lang="en-US" dirty="0">
                <a:solidFill>
                  <a:schemeClr val="accent4"/>
                </a:solidFill>
              </a:rPr>
              <a:t>fork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duplicate the current process</a:t>
            </a:r>
          </a:p>
          <a:p>
            <a:r>
              <a:rPr lang="en-US" dirty="0">
                <a:solidFill>
                  <a:schemeClr val="accent4"/>
                </a:solidFill>
              </a:rPr>
              <a:t>wait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wait for a process to terminate</a:t>
            </a:r>
          </a:p>
          <a:p>
            <a:r>
              <a:rPr lang="en-US" dirty="0">
                <a:solidFill>
                  <a:schemeClr val="accent4"/>
                </a:solidFill>
              </a:rPr>
              <a:t>exec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run a program (in the current process)</a:t>
            </a:r>
          </a:p>
          <a:p>
            <a:r>
              <a:rPr lang="en-US" dirty="0">
                <a:solidFill>
                  <a:schemeClr val="accent4"/>
                </a:solidFill>
              </a:rPr>
              <a:t>time</a:t>
            </a:r>
            <a:r>
              <a:rPr lang="en-US" dirty="0"/>
              <a:t>/</a:t>
            </a:r>
            <a:r>
              <a:rPr lang="en-US" dirty="0" err="1">
                <a:solidFill>
                  <a:schemeClr val="accent4"/>
                </a:solidFill>
              </a:rPr>
              <a:t>stime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get/set current time (in seconds)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brk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change the process “break,” meaning max memory address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getpid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get current process’s id</a:t>
            </a:r>
          </a:p>
          <a:p>
            <a:r>
              <a:rPr lang="en-US" dirty="0">
                <a:solidFill>
                  <a:schemeClr val="accent4"/>
                </a:solidFill>
              </a:rPr>
              <a:t>pause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wait for a signal from another process</a:t>
            </a:r>
          </a:p>
          <a:p>
            <a:r>
              <a:rPr lang="en-US" dirty="0">
                <a:solidFill>
                  <a:schemeClr val="accent4"/>
                </a:solidFill>
              </a:rPr>
              <a:t>kill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send a signal to another process (named after one signal type)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getuid</a:t>
            </a:r>
            <a:r>
              <a:rPr lang="en-US" dirty="0"/>
              <a:t>/</a:t>
            </a:r>
            <a:r>
              <a:rPr lang="en-US" dirty="0" err="1">
                <a:solidFill>
                  <a:schemeClr val="accent4"/>
                </a:solidFill>
              </a:rPr>
              <a:t>setuid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get/set the effective user id of the current process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3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Unix </a:t>
            </a:r>
            <a:r>
              <a:rPr lang="en-US" dirty="0" err="1"/>
              <a:t>syscalls</a:t>
            </a:r>
            <a:r>
              <a:rPr lang="en-US" dirty="0"/>
              <a:t> (file-related)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read</a:t>
            </a:r>
            <a:r>
              <a:rPr lang="en-US" dirty="0"/>
              <a:t>/</a:t>
            </a:r>
            <a:r>
              <a:rPr lang="en-US" dirty="0">
                <a:solidFill>
                  <a:schemeClr val="accent4"/>
                </a:solidFill>
              </a:rPr>
              <a:t>write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read/write data from a file descriptor</a:t>
            </a:r>
          </a:p>
          <a:p>
            <a:r>
              <a:rPr lang="en-US" dirty="0">
                <a:solidFill>
                  <a:schemeClr val="accent4"/>
                </a:solidFill>
              </a:rPr>
              <a:t>open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open/create a file</a:t>
            </a:r>
          </a:p>
          <a:p>
            <a:r>
              <a:rPr lang="en-US" dirty="0">
                <a:solidFill>
                  <a:schemeClr val="accent4"/>
                </a:solidFill>
              </a:rPr>
              <a:t>close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close a file descriptor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/>
                </a:solidFill>
              </a:rPr>
              <a:t>chdir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change working directory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mknod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create a filesystem folder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chmod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change permissions of a file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chown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change ownership of a file</a:t>
            </a:r>
          </a:p>
          <a:p>
            <a:r>
              <a:rPr lang="en-US" dirty="0">
                <a:solidFill>
                  <a:schemeClr val="accent4"/>
                </a:solidFill>
              </a:rPr>
              <a:t>seek </a:t>
            </a:r>
            <a:r>
              <a:rPr lang="mr-IN" dirty="0"/>
              <a:t>–</a:t>
            </a:r>
            <a:r>
              <a:rPr lang="en-US" dirty="0"/>
              <a:t> change r/w offset in a file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utime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change modification time of a file/folder</a:t>
            </a:r>
          </a:p>
          <a:p>
            <a:r>
              <a:rPr lang="en-US" dirty="0">
                <a:solidFill>
                  <a:schemeClr val="accent4"/>
                </a:solidFill>
              </a:rPr>
              <a:t>mount</a:t>
            </a:r>
            <a:r>
              <a:rPr lang="en-US" dirty="0"/>
              <a:t>/</a:t>
            </a:r>
            <a:r>
              <a:rPr lang="en-US" dirty="0" err="1">
                <a:solidFill>
                  <a:schemeClr val="accent4"/>
                </a:solidFill>
              </a:rPr>
              <a:t>umount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mount or unmount a filesystem</a:t>
            </a:r>
          </a:p>
        </p:txBody>
      </p:sp>
    </p:spTree>
    <p:extLst>
      <p:ext uri="{BB962C8B-B14F-4D97-AF65-F5344CB8AC3E}">
        <p14:creationId xmlns:p14="http://schemas.microsoft.com/office/powerpoint/2010/main" val="176082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“Hello world” with </a:t>
            </a:r>
            <a:r>
              <a:rPr lang="en-US" dirty="0" err="1"/>
              <a:t>syscalls</a:t>
            </a:r>
            <a:r>
              <a:rPr lang="en-US" dirty="0"/>
              <a:t> (in Linux)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C code:</a:t>
            </a:r>
          </a:p>
          <a:p>
            <a:pPr marL="0" indent="0">
              <a:buNone/>
            </a:pPr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main() {</a:t>
            </a:r>
            <a:br>
              <a:rPr lang="en-US" sz="20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write(1, “Hello, world\n”, 13);</a:t>
            </a:r>
            <a:br>
              <a:rPr lang="en-US" sz="20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exit(0);</a:t>
            </a:r>
            <a:br>
              <a:rPr lang="en-US" sz="20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>
                <a:ea typeface="Andale Mono" charset="0"/>
                <a:cs typeface="Andale Mono" charset="0"/>
              </a:rPr>
              <a:t>Notice that we are not using </a:t>
            </a:r>
            <a:r>
              <a:rPr lang="en-US" sz="2800" b="1" dirty="0" err="1">
                <a:solidFill>
                  <a:schemeClr val="accent4"/>
                </a:solidFill>
                <a:ea typeface="Andale Mono" charset="0"/>
                <a:cs typeface="Andale Mono" charset="0"/>
              </a:rPr>
              <a:t>printf</a:t>
            </a:r>
            <a:endParaRPr lang="en-US" sz="2800" b="1" dirty="0">
              <a:solidFill>
                <a:schemeClr val="accent4"/>
              </a:solidFill>
              <a:ea typeface="Andale Mono" charset="0"/>
              <a:cs typeface="Andale Mono" charset="0"/>
            </a:endParaRPr>
          </a:p>
          <a:p>
            <a:pPr lvl="1"/>
            <a:r>
              <a:rPr lang="en-US" dirty="0" err="1">
                <a:ea typeface="Andale Mono" charset="0"/>
                <a:cs typeface="Andale Mono" charset="0"/>
              </a:rPr>
              <a:t>printf</a:t>
            </a:r>
            <a:r>
              <a:rPr lang="en-US" dirty="0">
                <a:ea typeface="Andale Mono" charset="0"/>
                <a:cs typeface="Andale Mono" charset="0"/>
              </a:rPr>
              <a:t> is a </a:t>
            </a:r>
            <a:r>
              <a:rPr lang="en-US" dirty="0" err="1">
                <a:ea typeface="Andale Mono" charset="0"/>
                <a:cs typeface="Andale Mono" charset="0"/>
              </a:rPr>
              <a:t>libc</a:t>
            </a:r>
            <a:r>
              <a:rPr lang="en-US" dirty="0">
                <a:ea typeface="Andale Mono" charset="0"/>
                <a:cs typeface="Andale Mono" charset="0"/>
              </a:rPr>
              <a:t> function</a:t>
            </a:r>
          </a:p>
          <a:p>
            <a:pPr lvl="1"/>
            <a:r>
              <a:rPr lang="en-US" dirty="0" err="1">
                <a:ea typeface="Andale Mono" charset="0"/>
                <a:cs typeface="Andale Mono" charset="0"/>
              </a:rPr>
              <a:t>libc’s</a:t>
            </a:r>
            <a:r>
              <a:rPr lang="en-US" dirty="0">
                <a:ea typeface="Andale Mono" charset="0"/>
                <a:cs typeface="Andale Mono" charset="0"/>
              </a:rPr>
              <a:t> implementation of </a:t>
            </a:r>
            <a:r>
              <a:rPr lang="en-US" dirty="0" err="1">
                <a:ea typeface="Andale Mono" charset="0"/>
                <a:cs typeface="Andale Mono" charset="0"/>
              </a:rPr>
              <a:t>printf</a:t>
            </a:r>
            <a:r>
              <a:rPr lang="en-US" dirty="0">
                <a:ea typeface="Andale Mono" charset="0"/>
                <a:cs typeface="Andale Mono" charset="0"/>
              </a:rPr>
              <a:t> will use </a:t>
            </a:r>
            <a:r>
              <a:rPr lang="en-US" b="1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write</a:t>
            </a:r>
            <a:r>
              <a:rPr lang="en-US" dirty="0">
                <a:ea typeface="Andale Mono" charset="0"/>
                <a:cs typeface="Andale Mono" charset="0"/>
              </a:rPr>
              <a:t>, which is a </a:t>
            </a:r>
            <a:r>
              <a:rPr lang="en-US" dirty="0" err="1">
                <a:ea typeface="Andale Mono" charset="0"/>
                <a:cs typeface="Andale Mono" charset="0"/>
              </a:rPr>
              <a:t>syscall</a:t>
            </a:r>
            <a:r>
              <a:rPr lang="en-US" dirty="0">
                <a:ea typeface="Andale Mono" charset="0"/>
                <a:cs typeface="Andale Mono" charset="0"/>
              </a:rPr>
              <a:t>.</a:t>
            </a:r>
          </a:p>
          <a:p>
            <a:pPr lvl="1"/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  <a:p>
            <a:pPr lvl="1"/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  <a:p>
            <a:pPr lvl="1"/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 algn="r">
              <a:buNone/>
            </a:pPr>
            <a:r>
              <a:rPr lang="en-US" sz="1800" dirty="0"/>
              <a:t>(Bryant and </a:t>
            </a:r>
            <a:r>
              <a:rPr lang="en-US" sz="1800" dirty="0" err="1"/>
              <a:t>O’Hallaron</a:t>
            </a:r>
            <a:r>
              <a:rPr lang="en-US" sz="1800" dirty="0"/>
              <a:t>, Figure 8.11) </a:t>
            </a:r>
            <a:r>
              <a:rPr lang="en-US" sz="1800" dirty="0">
                <a:sym typeface="Wingdings"/>
              </a:rPr>
              <a:t>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7381" y="1084263"/>
            <a:ext cx="5700513" cy="5626099"/>
          </a:xfrm>
        </p:spPr>
      </p:pic>
    </p:spTree>
    <p:extLst>
      <p:ext uri="{BB962C8B-B14F-4D97-AF65-F5344CB8AC3E}">
        <p14:creationId xmlns:p14="http://schemas.microsoft.com/office/powerpoint/2010/main" val="233922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BF1CE-A136-8D4C-8ECF-FDA45AC2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>
            <a:normAutofit/>
          </a:bodyPr>
          <a:lstStyle/>
          <a:p>
            <a:r>
              <a:rPr lang="en-US" i="1" dirty="0"/>
              <a:t>Last time: </a:t>
            </a:r>
            <a:r>
              <a:rPr lang="en-US" dirty="0"/>
              <a:t>Arrows on this slide were wrong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2221BC4D-852C-F842-AD01-13B49700C1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3544" y="1084263"/>
            <a:ext cx="5596237" cy="56261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5B6D7C-7410-484C-BE54-58F4588F4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91497" y="3747541"/>
            <a:ext cx="3106154" cy="26254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A48E54-9437-554C-8FAD-0E2712214478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6155543" y="3677827"/>
            <a:ext cx="1688467" cy="2441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EEA94A-F3C4-1744-844B-CB044904BDC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477073" y="1998367"/>
            <a:ext cx="2080498" cy="8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07C968A-7377-634E-84CA-C3765BC917DE}"/>
              </a:ext>
            </a:extLst>
          </p:cNvPr>
          <p:cNvSpPr/>
          <p:nvPr/>
        </p:nvSpPr>
        <p:spPr>
          <a:xfrm>
            <a:off x="5702164" y="2765235"/>
            <a:ext cx="453379" cy="1961002"/>
          </a:xfrm>
          <a:prstGeom prst="rightBrace">
            <a:avLst>
              <a:gd name="adj1" fmla="val 49354"/>
              <a:gd name="adj2" fmla="val 46537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61344-D911-E745-9BAE-E319CBB62D22}"/>
              </a:ext>
            </a:extLst>
          </p:cNvPr>
          <p:cNvSpPr txBox="1"/>
          <p:nvPr/>
        </p:nvSpPr>
        <p:spPr>
          <a:xfrm>
            <a:off x="7557571" y="1591602"/>
            <a:ext cx="28093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Stored on the top of the process’ stack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10B1FA-F80D-9C46-A7F6-B56069A65FD9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391427" y="5704044"/>
            <a:ext cx="1450430" cy="3804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01ADC3B-752B-BD4B-AE7C-C64F84468651}"/>
              </a:ext>
            </a:extLst>
          </p:cNvPr>
          <p:cNvSpPr txBox="1"/>
          <p:nvPr/>
        </p:nvSpPr>
        <p:spPr>
          <a:xfrm>
            <a:off x="3841857" y="5484371"/>
            <a:ext cx="29565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Memory is “virtual.”  We’ll see later that it’s very easy to switch.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793790-EC61-554C-B1F5-A423E1A10282}"/>
              </a:ext>
            </a:extLst>
          </p:cNvPr>
          <p:cNvSpPr/>
          <p:nvPr/>
        </p:nvSpPr>
        <p:spPr>
          <a:xfrm>
            <a:off x="9564914" y="4141678"/>
            <a:ext cx="598417" cy="1839787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E9A01-A5A1-A644-A4FB-A1DFB40AD2AF}"/>
              </a:ext>
            </a:extLst>
          </p:cNvPr>
          <p:cNvSpPr/>
          <p:nvPr/>
        </p:nvSpPr>
        <p:spPr>
          <a:xfrm>
            <a:off x="2814484" y="4354286"/>
            <a:ext cx="378659" cy="3048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C0BFB4-7A9F-D740-8C3B-9D90AF4B3945}"/>
              </a:ext>
            </a:extLst>
          </p:cNvPr>
          <p:cNvSpPr/>
          <p:nvPr/>
        </p:nvSpPr>
        <p:spPr>
          <a:xfrm>
            <a:off x="2810555" y="3614057"/>
            <a:ext cx="353559" cy="30613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581769-A09E-BA48-B96C-68E9695813FF}"/>
              </a:ext>
            </a:extLst>
          </p:cNvPr>
          <p:cNvSpPr/>
          <p:nvPr/>
        </p:nvSpPr>
        <p:spPr>
          <a:xfrm>
            <a:off x="2814484" y="2875158"/>
            <a:ext cx="378659" cy="492156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CCDDA5-CB4F-4240-B9ED-564400D3648E}"/>
              </a:ext>
            </a:extLst>
          </p:cNvPr>
          <p:cNvSpPr/>
          <p:nvPr/>
        </p:nvSpPr>
        <p:spPr>
          <a:xfrm>
            <a:off x="2757714" y="1831458"/>
            <a:ext cx="377373" cy="316656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BF1CE-A136-8D4C-8ECF-FDA45AC2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xv6 stores register values are stored in </a:t>
            </a:r>
            <a:r>
              <a:rPr lang="en-US" i="1" dirty="0"/>
              <a:t>three</a:t>
            </a:r>
            <a:r>
              <a:rPr lang="en-US" dirty="0"/>
              <a:t> places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2221BC4D-852C-F842-AD01-13B49700C1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202296" y="960896"/>
            <a:ext cx="8180696" cy="82243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3CF3A-93DC-5B41-9409-3B917D2DD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8400" y="1084882"/>
            <a:ext cx="6924298" cy="562588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b="1" dirty="0">
                <a:solidFill>
                  <a:schemeClr val="accent6"/>
                </a:solidFill>
              </a:rPr>
              <a:t>struct context </a:t>
            </a:r>
            <a:r>
              <a:rPr lang="en-US" dirty="0"/>
              <a:t>(proc-&gt;context):</a:t>
            </a:r>
            <a:br>
              <a:rPr lang="en-US" dirty="0"/>
            </a:br>
            <a:r>
              <a:rPr lang="en-US" dirty="0" err="1"/>
              <a:t>ebx</a:t>
            </a:r>
            <a:r>
              <a:rPr lang="en-US" dirty="0"/>
              <a:t>, </a:t>
            </a:r>
            <a:r>
              <a:rPr lang="en-US" dirty="0" err="1"/>
              <a:t>esi</a:t>
            </a:r>
            <a:r>
              <a:rPr lang="en-US" dirty="0"/>
              <a:t>, </a:t>
            </a:r>
            <a:r>
              <a:rPr lang="en-US" dirty="0" err="1"/>
              <a:t>edi</a:t>
            </a:r>
            <a:r>
              <a:rPr lang="en-US" dirty="0"/>
              <a:t>, </a:t>
            </a:r>
            <a:r>
              <a:rPr lang="en-US" dirty="0" err="1"/>
              <a:t>ebp</a:t>
            </a:r>
            <a:r>
              <a:rPr lang="en-US" dirty="0"/>
              <a:t>, </a:t>
            </a:r>
            <a:r>
              <a:rPr lang="en-US" dirty="0" err="1"/>
              <a:t>eip</a:t>
            </a:r>
            <a:br>
              <a:rPr lang="en-US" dirty="0"/>
            </a:b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 err="1"/>
              <a:t>esp</a:t>
            </a:r>
            <a:r>
              <a:rPr lang="en-US" dirty="0"/>
              <a:t> is the address of the struct.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user process’ </a:t>
            </a:r>
            <a:r>
              <a:rPr lang="en-US" b="1" dirty="0">
                <a:solidFill>
                  <a:schemeClr val="accent6"/>
                </a:solidFill>
              </a:rPr>
              <a:t>stack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ecx</a:t>
            </a:r>
            <a:r>
              <a:rPr lang="en-US" dirty="0"/>
              <a:t>, </a:t>
            </a:r>
            <a:r>
              <a:rPr lang="en-US" dirty="0" err="1"/>
              <a:t>edx</a:t>
            </a:r>
            <a:br>
              <a:rPr lang="en-US" dirty="0"/>
            </a:br>
            <a:r>
              <a:rPr lang="en-US" dirty="0"/>
              <a:t>(by the x86 calling convention)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b="1" dirty="0">
                <a:solidFill>
                  <a:schemeClr val="accent6"/>
                </a:solidFill>
              </a:rPr>
              <a:t>struct </a:t>
            </a:r>
            <a:r>
              <a:rPr lang="en-US" b="1" dirty="0" err="1">
                <a:solidFill>
                  <a:schemeClr val="accent6"/>
                </a:solidFill>
              </a:rPr>
              <a:t>trapframe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(proc-&gt;</a:t>
            </a:r>
            <a:r>
              <a:rPr lang="en-US" dirty="0" err="1"/>
              <a:t>tf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 err="1"/>
              <a:t>esp</a:t>
            </a:r>
            <a:r>
              <a:rPr lang="en-US" dirty="0"/>
              <a:t>, </a:t>
            </a:r>
            <a:r>
              <a:rPr lang="en-US" i="1" dirty="0"/>
              <a:t>and also copies of</a:t>
            </a:r>
            <a:br>
              <a:rPr lang="en-US" i="1" dirty="0"/>
            </a:br>
            <a:r>
              <a:rPr lang="en-US" dirty="0" err="1"/>
              <a:t>edi</a:t>
            </a:r>
            <a:r>
              <a:rPr lang="en-US" dirty="0"/>
              <a:t>, </a:t>
            </a:r>
            <a:r>
              <a:rPr lang="en-US" dirty="0" err="1"/>
              <a:t>esi</a:t>
            </a:r>
            <a:r>
              <a:rPr lang="en-US" dirty="0"/>
              <a:t>, </a:t>
            </a:r>
            <a:r>
              <a:rPr lang="en-US" dirty="0" err="1"/>
              <a:t>ebp</a:t>
            </a:r>
            <a:r>
              <a:rPr lang="en-US" dirty="0"/>
              <a:t>, 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ebx</a:t>
            </a:r>
            <a:r>
              <a:rPr lang="en-US" dirty="0"/>
              <a:t>, </a:t>
            </a:r>
            <a:r>
              <a:rPr lang="en-US" dirty="0" err="1"/>
              <a:t>ecx</a:t>
            </a:r>
            <a:r>
              <a:rPr lang="en-US" dirty="0"/>
              <a:t>, </a:t>
            </a:r>
            <a:r>
              <a:rPr lang="en-US" dirty="0" err="1"/>
              <a:t>edx</a:t>
            </a:r>
            <a:endParaRPr lang="en-US" dirty="0"/>
          </a:p>
          <a:p>
            <a:pPr lvl="1"/>
            <a:r>
              <a:rPr lang="en-US" dirty="0"/>
              <a:t>These are automatically written by the CPU hardware when an interrupt occurs.</a:t>
            </a:r>
          </a:p>
          <a:p>
            <a:r>
              <a:rPr lang="en-US" dirty="0"/>
              <a:t>Why store duplicates? …</a:t>
            </a:r>
            <a:r>
              <a:rPr lang="en-US" i="1" dirty="0"/>
              <a:t>idk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556FD-096D-0448-B4C1-1AF186A945C5}"/>
              </a:ext>
            </a:extLst>
          </p:cNvPr>
          <p:cNvSpPr txBox="1"/>
          <p:nvPr/>
        </p:nvSpPr>
        <p:spPr>
          <a:xfrm>
            <a:off x="91440" y="1584960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49B84F-8E9A-E74F-8268-D91E6EFB9128}"/>
              </a:ext>
            </a:extLst>
          </p:cNvPr>
          <p:cNvSpPr txBox="1"/>
          <p:nvPr/>
        </p:nvSpPr>
        <p:spPr>
          <a:xfrm>
            <a:off x="81280" y="2103120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B4FCD-3DC9-9F49-A706-032566FC83D4}"/>
              </a:ext>
            </a:extLst>
          </p:cNvPr>
          <p:cNvSpPr txBox="1"/>
          <p:nvPr/>
        </p:nvSpPr>
        <p:spPr>
          <a:xfrm>
            <a:off x="71120" y="2570480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223E7A-DFDA-1E4F-9003-82F1C01AEE23}"/>
              </a:ext>
            </a:extLst>
          </p:cNvPr>
          <p:cNvSpPr txBox="1"/>
          <p:nvPr/>
        </p:nvSpPr>
        <p:spPr>
          <a:xfrm>
            <a:off x="60960" y="3048000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8F5BBC-AF7E-5A44-A011-AAC51D392F12}"/>
              </a:ext>
            </a:extLst>
          </p:cNvPr>
          <p:cNvSpPr txBox="1"/>
          <p:nvPr/>
        </p:nvSpPr>
        <p:spPr>
          <a:xfrm>
            <a:off x="81280" y="3609387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817684-007C-5440-AB0E-DA69A7DA0DE1}"/>
              </a:ext>
            </a:extLst>
          </p:cNvPr>
          <p:cNvSpPr txBox="1"/>
          <p:nvPr/>
        </p:nvSpPr>
        <p:spPr>
          <a:xfrm>
            <a:off x="81280" y="3978719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5861A7-60A8-6647-9C61-B3F4F16ABFC1}"/>
              </a:ext>
            </a:extLst>
          </p:cNvPr>
          <p:cNvSpPr txBox="1"/>
          <p:nvPr/>
        </p:nvSpPr>
        <p:spPr>
          <a:xfrm>
            <a:off x="60960" y="4686006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5D722F-97C1-9A41-986F-C5C5312002CD}"/>
              </a:ext>
            </a:extLst>
          </p:cNvPr>
          <p:cNvSpPr txBox="1"/>
          <p:nvPr/>
        </p:nvSpPr>
        <p:spPr>
          <a:xfrm>
            <a:off x="40640" y="5088493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C5E986-89B9-BD4A-9004-E743FE77A1CB}"/>
              </a:ext>
            </a:extLst>
          </p:cNvPr>
          <p:cNvSpPr txBox="1"/>
          <p:nvPr/>
        </p:nvSpPr>
        <p:spPr>
          <a:xfrm>
            <a:off x="20320" y="5795780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83115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02 - Processes and System Calls</Template>
  <TotalTime>2928</TotalTime>
  <Words>2068</Words>
  <Application>Microsoft Macintosh PowerPoint</Application>
  <PresentationFormat>Widescreen</PresentationFormat>
  <Paragraphs>277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Andale Mono</vt:lpstr>
      <vt:lpstr>Arial</vt:lpstr>
      <vt:lpstr>Calibri</vt:lpstr>
      <vt:lpstr>Garamond</vt:lpstr>
      <vt:lpstr>Mangal</vt:lpstr>
      <vt:lpstr>Monaco</vt:lpstr>
      <vt:lpstr>Wingdings</vt:lpstr>
      <vt:lpstr>Theme1</vt:lpstr>
      <vt:lpstr>EECS-343 Operating Systems Lecture 3: Process Creation and Memory Layout</vt:lpstr>
      <vt:lpstr>Announcements</vt:lpstr>
      <vt:lpstr>Last Lecture</vt:lpstr>
      <vt:lpstr>Readings</vt:lpstr>
      <vt:lpstr>Example Unix syscalls (process-related)</vt:lpstr>
      <vt:lpstr>Example Unix syscalls (file-related)</vt:lpstr>
      <vt:lpstr>“Hello world” with syscalls (in Linux)</vt:lpstr>
      <vt:lpstr>Last time: Arrows on this slide were wrong</vt:lpstr>
      <vt:lpstr>xv6 stores register values are stored in three places</vt:lpstr>
      <vt:lpstr>proc.h</vt:lpstr>
      <vt:lpstr>…and in x86.h:</vt:lpstr>
      <vt:lpstr>The OS Coder’s Curse</vt:lpstr>
      <vt:lpstr>Interrupt handling involves both hardware and software</vt:lpstr>
      <vt:lpstr>Instruction set architectures vary</vt:lpstr>
      <vt:lpstr>An OS can support multiple CPU architectures </vt:lpstr>
      <vt:lpstr>Writing an OS for multiple CPU architectures</vt:lpstr>
      <vt:lpstr>Linux’s entry.S in both x86 and arm for context switch</vt:lpstr>
      <vt:lpstr>Context switch x86 assembly code</vt:lpstr>
      <vt:lpstr>Process creation in Unix</vt:lpstr>
      <vt:lpstr>Fork syscall</vt:lpstr>
      <vt:lpstr>Nondeterminism</vt:lpstr>
      <vt:lpstr>Nondeterminism</vt:lpstr>
      <vt:lpstr>Can you spot the tricky bug here?</vt:lpstr>
      <vt:lpstr>A race condition between child’s read and parent’s close</vt:lpstr>
      <vt:lpstr>Recall that CPU exceptions are a type of interrupt</vt:lpstr>
      <vt:lpstr>On Windows (old &amp; new)</vt:lpstr>
      <vt:lpstr>On older Macs</vt:lpstr>
      <vt:lpstr>On Linux</vt:lpstr>
      <vt:lpstr>Intermission recap</vt:lpstr>
      <vt:lpstr>Starting a process</vt:lpstr>
      <vt:lpstr>What’s this stack we always talk about?</vt:lpstr>
      <vt:lpstr>Using the stack for subroutines</vt:lpstr>
      <vt:lpstr>Heap memory</vt:lpstr>
      <vt:lpstr>Context Switch to change process</vt:lpstr>
      <vt:lpstr>Linux process virtual memory address regions</vt:lpstr>
      <vt:lpstr>Operating systems vary in the details</vt:lpstr>
      <vt:lpstr>Final recap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154</cp:revision>
  <cp:lastPrinted>2019-04-09T20:33:09Z</cp:lastPrinted>
  <dcterms:created xsi:type="dcterms:W3CDTF">2017-09-19T21:33:23Z</dcterms:created>
  <dcterms:modified xsi:type="dcterms:W3CDTF">2019-04-10T18:45:49Z</dcterms:modified>
</cp:coreProperties>
</file>