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2" r:id="rId4"/>
    <p:sldId id="270" r:id="rId5"/>
    <p:sldId id="264" r:id="rId6"/>
    <p:sldId id="279" r:id="rId7"/>
    <p:sldId id="285" r:id="rId8"/>
    <p:sldId id="271" r:id="rId9"/>
    <p:sldId id="277" r:id="rId10"/>
    <p:sldId id="278" r:id="rId11"/>
    <p:sldId id="276" r:id="rId12"/>
    <p:sldId id="268" r:id="rId13"/>
    <p:sldId id="286" r:id="rId14"/>
    <p:sldId id="258" r:id="rId15"/>
    <p:sldId id="259" r:id="rId16"/>
    <p:sldId id="281" r:id="rId17"/>
    <p:sldId id="288" r:id="rId18"/>
    <p:sldId id="260" r:id="rId19"/>
    <p:sldId id="261" r:id="rId20"/>
    <p:sldId id="263" r:id="rId21"/>
    <p:sldId id="273" r:id="rId22"/>
    <p:sldId id="274" r:id="rId23"/>
    <p:sldId id="282" r:id="rId24"/>
    <p:sldId id="283" r:id="rId25"/>
    <p:sldId id="284" r:id="rId26"/>
    <p:sldId id="289" r:id="rId27"/>
    <p:sldId id="27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257"/>
            <p14:sldId id="262"/>
            <p14:sldId id="270"/>
            <p14:sldId id="264"/>
            <p14:sldId id="279"/>
            <p14:sldId id="285"/>
            <p14:sldId id="271"/>
            <p14:sldId id="277"/>
            <p14:sldId id="278"/>
            <p14:sldId id="276"/>
            <p14:sldId id="268"/>
            <p14:sldId id="286"/>
            <p14:sldId id="258"/>
            <p14:sldId id="259"/>
            <p14:sldId id="281"/>
            <p14:sldId id="288"/>
            <p14:sldId id="260"/>
            <p14:sldId id="261"/>
            <p14:sldId id="263"/>
            <p14:sldId id="273"/>
            <p14:sldId id="274"/>
            <p14:sldId id="282"/>
            <p14:sldId id="283"/>
            <p14:sldId id="284"/>
            <p14:sldId id="289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3"/>
    <p:restoredTop sz="94708"/>
  </p:normalViewPr>
  <p:slideViewPr>
    <p:cSldViewPr snapToGrid="0" snapToObjects="1">
      <p:cViewPr varScale="1">
        <p:scale>
          <a:sx n="83" d="100"/>
          <a:sy n="83" d="100"/>
        </p:scale>
        <p:origin x="24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5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532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8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33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51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8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8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76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47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gunmemorial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07PhW5sCE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7712"/>
          </a:xfrm>
        </p:spPr>
        <p:txBody>
          <a:bodyPr>
            <a:normAutofit/>
          </a:bodyPr>
          <a:lstStyle/>
          <a:p>
            <a:r>
              <a:rPr lang="en-US" dirty="0"/>
              <a:t>EECS-343 Operating Systems</a:t>
            </a:r>
            <a:br>
              <a:rPr lang="en-US" dirty="0"/>
            </a:br>
            <a:r>
              <a:rPr lang="en-US" dirty="0"/>
              <a:t>Lecture 1:</a:t>
            </a:r>
            <a:br>
              <a:rPr lang="en-US" dirty="0"/>
            </a:br>
            <a:r>
              <a:rPr lang="en-US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2548"/>
            <a:ext cx="9144000" cy="1135251"/>
          </a:xfrm>
        </p:spPr>
        <p:txBody>
          <a:bodyPr/>
          <a:lstStyle/>
          <a:p>
            <a:r>
              <a:rPr lang="en-US" dirty="0"/>
              <a:t>Steve </a:t>
            </a:r>
            <a:r>
              <a:rPr lang="en-US" dirty="0" err="1"/>
              <a:t>Tarzia</a:t>
            </a:r>
            <a:endParaRPr lang="en-US" dirty="0"/>
          </a:p>
          <a:p>
            <a:r>
              <a:rPr lang="en-US" dirty="0"/>
              <a:t>Spring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9" y="6024402"/>
            <a:ext cx="2895817" cy="364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BCB86C-F28A-594A-B3E3-91CA8DFD4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0" y="6024402"/>
            <a:ext cx="2895814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was wonderful in the 1970s and 80s, but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40 years later, it feels inconvenient and dangerous.</a:t>
            </a:r>
          </a:p>
          <a:p>
            <a:r>
              <a:rPr lang="en-US" dirty="0"/>
              <a:t>Like shaving with a straight razor.</a:t>
            </a:r>
          </a:p>
          <a:p>
            <a:endParaRPr lang="en-US" dirty="0"/>
          </a:p>
          <a:p>
            <a:r>
              <a:rPr lang="en-US" dirty="0"/>
              <a:t>Lacks standard dynamic collections (lists, dictionaries)</a:t>
            </a:r>
          </a:p>
          <a:p>
            <a:r>
              <a:rPr lang="en-US" dirty="0"/>
              <a:t>Must manage memory yourself (</a:t>
            </a:r>
            <a:r>
              <a:rPr lang="en-US" dirty="0" err="1"/>
              <a:t>malloc</a:t>
            </a:r>
            <a:r>
              <a:rPr lang="en-US" dirty="0"/>
              <a:t> &amp; free)</a:t>
            </a:r>
          </a:p>
          <a:p>
            <a:r>
              <a:rPr lang="en-US" dirty="0"/>
              <a:t>Cannot easily write generic code</a:t>
            </a:r>
          </a:p>
          <a:p>
            <a:pPr lvl="1"/>
            <a:r>
              <a:rPr lang="en-US" dirty="0"/>
              <a:t>Pretty strongly typed, and no inheritance</a:t>
            </a:r>
          </a:p>
          <a:p>
            <a:r>
              <a:rPr lang="en-US" dirty="0"/>
              <a:t>Cannot throw/catch exceptions</a:t>
            </a:r>
          </a:p>
          <a:p>
            <a:pPr lvl="1"/>
            <a:r>
              <a:rPr lang="en-US" dirty="0"/>
              <a:t>Must check function return status explicitly</a:t>
            </a:r>
          </a:p>
          <a:p>
            <a:r>
              <a:rPr lang="en-US" dirty="0"/>
              <a:t>Function parameters often contain return values</a:t>
            </a:r>
          </a:p>
          <a:p>
            <a:pPr lvl="1"/>
            <a:r>
              <a:rPr lang="en-US" dirty="0"/>
              <a:t>Have to pass pointer to pre-allocated buffer as a parameter, and choose buffer size</a:t>
            </a:r>
          </a:p>
          <a:p>
            <a:r>
              <a:rPr lang="en-US" dirty="0"/>
              <a:t>No good, free IDE.  You will use something like </a:t>
            </a:r>
            <a:r>
              <a:rPr lang="en-US" dirty="0" err="1"/>
              <a:t>emacs</a:t>
            </a:r>
            <a:r>
              <a:rPr lang="en-US" dirty="0"/>
              <a:t>, vim, or </a:t>
            </a:r>
            <a:r>
              <a:rPr lang="en-US" dirty="0" err="1"/>
              <a:t>gedit</a:t>
            </a:r>
            <a:r>
              <a:rPr lang="en-US" dirty="0"/>
              <a:t> + make + </a:t>
            </a:r>
            <a:r>
              <a:rPr lang="en-US" dirty="0" err="1"/>
              <a:t>gdb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248" y="1596325"/>
            <a:ext cx="2886665" cy="28866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035" y="1596325"/>
            <a:ext cx="2195593" cy="2886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10350" y="4533464"/>
            <a:ext cx="51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35009" y="4533464"/>
            <a:ext cx="107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Python</a:t>
            </a:r>
            <a:endParaRPr lang="en-US" dirty="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5703378" y="1813301"/>
            <a:ext cx="2743198" cy="18598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308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hours &amp; Office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TAs and Peer Mentors will hold office hours in </a:t>
            </a:r>
            <a:r>
              <a:rPr lang="en-US" sz="3200" dirty="0" err="1"/>
              <a:t>Mudd</a:t>
            </a:r>
            <a:r>
              <a:rPr lang="en-US" sz="3200" dirty="0"/>
              <a:t> 3303</a:t>
            </a:r>
            <a:br>
              <a:rPr lang="en-US" sz="3200" dirty="0"/>
            </a:br>
            <a:r>
              <a:rPr lang="en-US" sz="3200" dirty="0"/>
              <a:t>(to help you with the projects)</a:t>
            </a:r>
          </a:p>
          <a:p>
            <a:pPr lvl="1"/>
            <a:r>
              <a:rPr lang="en-US" dirty="0"/>
              <a:t>Mondays 1-7pm</a:t>
            </a:r>
          </a:p>
          <a:p>
            <a:pPr lvl="1"/>
            <a:r>
              <a:rPr lang="en-US" dirty="0"/>
              <a:t>Wednesday 1-4pm</a:t>
            </a:r>
          </a:p>
          <a:p>
            <a:r>
              <a:rPr lang="en-US" dirty="0"/>
              <a:t>Steve’s office hours in </a:t>
            </a:r>
            <a:r>
              <a:rPr lang="en-US" dirty="0" err="1"/>
              <a:t>Mudd</a:t>
            </a:r>
            <a:r>
              <a:rPr lang="en-US" dirty="0"/>
              <a:t> 3225:</a:t>
            </a:r>
          </a:p>
          <a:p>
            <a:pPr lvl="1"/>
            <a:r>
              <a:rPr lang="en-US" dirty="0"/>
              <a:t>Mon 1-3pm, Tues 3:30-4:30pm,</a:t>
            </a:r>
            <a:br>
              <a:rPr lang="en-US" dirty="0"/>
            </a:br>
            <a:r>
              <a:rPr lang="en-US" dirty="0"/>
              <a:t>Wed 3-5pm, Thurs 3:30-4:30pm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811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reading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71" y="1084882"/>
            <a:ext cx="3401561" cy="5342855"/>
          </a:xfrm>
          <a:ln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666 page, “open” textbook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Chapter PDFs are online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$10 for one big PDF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$22 softcover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$38 hardcover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Entertaining read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Repeats &amp; reinforces lectures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For homework and exams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1"/>
                </a:solidFill>
              </a:rPr>
              <a:t>Buy a hard copy </a:t>
            </a:r>
            <a:r>
              <a:rPr lang="en-US" dirty="0"/>
              <a:t>because exams are open book!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9929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Steve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Second year teaching at Northwestern.</a:t>
            </a:r>
          </a:p>
          <a:p>
            <a:r>
              <a:rPr lang="en-US" dirty="0"/>
              <a:t>PhD from Northwestern in 2011, BS from Columbia in 2005,</a:t>
            </a:r>
            <a:br>
              <a:rPr lang="en-US" dirty="0"/>
            </a:br>
            <a:r>
              <a:rPr lang="en-US" dirty="0"/>
              <a:t>both in Computer Engineering</a:t>
            </a:r>
          </a:p>
          <a:p>
            <a:r>
              <a:rPr lang="en-US" dirty="0"/>
              <a:t>Research expertise is acoustic sensing on mobile systems.</a:t>
            </a:r>
          </a:p>
          <a:p>
            <a:r>
              <a:rPr lang="en-US" dirty="0"/>
              <a:t>Worked at a few Chicago area software startups</a:t>
            </a:r>
            <a:br>
              <a:rPr lang="en-US" dirty="0"/>
            </a:br>
            <a:r>
              <a:rPr lang="en-US" dirty="0"/>
              <a:t>	First as a software engineer, later as VP of Engineering</a:t>
            </a:r>
          </a:p>
          <a:p>
            <a:r>
              <a:rPr lang="en-US" dirty="0"/>
              <a:t>Have published about ten iOS apps in the app store</a:t>
            </a:r>
          </a:p>
          <a:p>
            <a:r>
              <a:rPr lang="en-US" dirty="0"/>
              <a:t>Fan of Linux, AWS, Java, Python, Objective-C</a:t>
            </a:r>
          </a:p>
          <a:p>
            <a:r>
              <a:rPr lang="en-US" dirty="0"/>
              <a:t>Founded the National Gun Violence Memorial (</a:t>
            </a:r>
            <a:r>
              <a:rPr lang="en-US" dirty="0">
                <a:hlinkClick r:id="rId2"/>
              </a:rPr>
              <a:t>GunMemorial.org</a:t>
            </a:r>
            <a:r>
              <a:rPr lang="en-US" dirty="0"/>
              <a:t>).</a:t>
            </a:r>
          </a:p>
          <a:p>
            <a:r>
              <a:rPr lang="en-US" dirty="0"/>
              <a:t>Enjoy competitive lap swimming, cooking, repairing things, opera, and playing music (guitar, drums, trumpet).</a:t>
            </a:r>
          </a:p>
          <a:p>
            <a:r>
              <a:rPr lang="en-US" dirty="0"/>
              <a:t>Married 14 years &amp; have lived in Evanston for the past 8 years.</a:t>
            </a:r>
          </a:p>
        </p:txBody>
      </p:sp>
    </p:spTree>
    <p:extLst>
      <p:ext uri="{BB962C8B-B14F-4D97-AF65-F5344CB8AC3E}">
        <p14:creationId xmlns:p14="http://schemas.microsoft.com/office/powerpoint/2010/main" val="3246868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i="1" dirty="0"/>
              <a:t>From the past: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IBM OS/360, AT&amp;T Unix, DOS, </a:t>
            </a:r>
            <a:r>
              <a:rPr lang="en-US" sz="3200" dirty="0" err="1"/>
              <a:t>MacOS</a:t>
            </a:r>
            <a:r>
              <a:rPr lang="en-US" sz="3200" dirty="0"/>
              <a:t> “classic”,</a:t>
            </a:r>
            <a:br>
              <a:rPr lang="en-US" sz="3200" dirty="0"/>
            </a:br>
            <a:r>
              <a:rPr lang="en-US" sz="3200" dirty="0"/>
              <a:t>Windows 3.1, 95, XP, 2000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i="1" dirty="0"/>
              <a:t>And in the present: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Windows 7, 8, 10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 err="1"/>
              <a:t>MacOS</a:t>
            </a:r>
            <a:r>
              <a:rPr lang="en-US" sz="3200" dirty="0"/>
              <a:t> X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Linux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BSD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Android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iOS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0087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65" y="263472"/>
            <a:ext cx="2003373" cy="2030278"/>
          </a:xfrm>
        </p:spPr>
        <p:txBody>
          <a:bodyPr/>
          <a:lstStyle/>
          <a:p>
            <a:r>
              <a:rPr lang="en-US" dirty="0"/>
              <a:t>Unix family tree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38" y="27760"/>
            <a:ext cx="9863162" cy="6830240"/>
          </a:xfrm>
        </p:spPr>
      </p:pic>
    </p:spTree>
    <p:extLst>
      <p:ext uri="{BB962C8B-B14F-4D97-AF65-F5344CB8AC3E}">
        <p14:creationId xmlns:p14="http://schemas.microsoft.com/office/powerpoint/2010/main" val="1264484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xv6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small teaching Operating System, used for the course projects</a:t>
            </a:r>
          </a:p>
          <a:p>
            <a:r>
              <a:rPr lang="en-US" sz="3200" dirty="0"/>
              <a:t>Less than 80,000 lines of code</a:t>
            </a:r>
          </a:p>
          <a:p>
            <a:r>
              <a:rPr lang="en-US" sz="3200" dirty="0"/>
              <a:t>Instead of about ~15 million for Linux</a:t>
            </a:r>
          </a:p>
          <a:p>
            <a:r>
              <a:rPr lang="en-US" sz="3200" dirty="0"/>
              <a:t>Very limited functionality</a:t>
            </a:r>
          </a:p>
          <a:p>
            <a:r>
              <a:rPr lang="en-US" sz="3200" dirty="0"/>
              <a:t>It does really run on very basic PC-compatible hardware</a:t>
            </a:r>
          </a:p>
          <a:p>
            <a:r>
              <a:rPr lang="en-US" dirty="0"/>
              <a:t>We’ll be running it on an </a:t>
            </a:r>
            <a:r>
              <a:rPr lang="en-US" i="1" dirty="0"/>
              <a:t>emulated</a:t>
            </a:r>
            <a:r>
              <a:rPr lang="en-US" dirty="0"/>
              <a:t> machine</a:t>
            </a:r>
            <a:r>
              <a:rPr lang="en-US" sz="3200" dirty="0"/>
              <a:t> (</a:t>
            </a:r>
            <a:r>
              <a:rPr lang="en-US" sz="3200" dirty="0" err="1"/>
              <a:t>Qemu</a:t>
            </a:r>
            <a:r>
              <a:rPr lang="en-US" sz="3200" dirty="0"/>
              <a:t>)</a:t>
            </a:r>
          </a:p>
          <a:p>
            <a:r>
              <a:rPr lang="en-US" sz="3200" dirty="0"/>
              <a:t>Xv6 lacks drivers for most real hardware accessories/peripherals</a:t>
            </a:r>
            <a:br>
              <a:rPr lang="en-US" sz="3200" dirty="0"/>
            </a:br>
            <a:r>
              <a:rPr lang="en-US" sz="3200" dirty="0"/>
              <a:t>(can’t use network cards, most storage devices, graphics)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7822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984A3-453A-A04F-84BD-16345FC9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an OS different than a software application?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6ACE1-ED0F-CF41-B4E3-0D7A95880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Pair and share</a:t>
            </a:r>
          </a:p>
        </p:txBody>
      </p:sp>
    </p:spTree>
    <p:extLst>
      <p:ext uri="{BB962C8B-B14F-4D97-AF65-F5344CB8AC3E}">
        <p14:creationId xmlns:p14="http://schemas.microsoft.com/office/powerpoint/2010/main" val="4030409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an 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/>
              <a:t>A </a:t>
            </a:r>
            <a:r>
              <a:rPr lang="en-US" sz="3600" b="1" i="1" dirty="0">
                <a:solidFill>
                  <a:schemeClr val="accent1"/>
                </a:solidFill>
              </a:rPr>
              <a:t>user interface </a:t>
            </a:r>
            <a:r>
              <a:rPr lang="en-US" sz="3600" dirty="0"/>
              <a:t>for humans to run programs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/>
              <a:t>A </a:t>
            </a:r>
            <a:r>
              <a:rPr lang="en-US" sz="3600" b="1" i="1" dirty="0">
                <a:solidFill>
                  <a:schemeClr val="accent1"/>
                </a:solidFill>
              </a:rPr>
              <a:t>resource manager </a:t>
            </a:r>
            <a:r>
              <a:rPr lang="en-US" sz="3600" dirty="0"/>
              <a:t>allowing multiple programs to share one set of hardware.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/>
              <a:t>A </a:t>
            </a:r>
            <a:r>
              <a:rPr lang="en-US" sz="3600" b="1" i="1" dirty="0">
                <a:solidFill>
                  <a:schemeClr val="accent1"/>
                </a:solidFill>
              </a:rPr>
              <a:t>programming interface </a:t>
            </a:r>
            <a:r>
              <a:rPr lang="en-US" sz="3600" dirty="0"/>
              <a:t>(API) for programs to access the hardware and other services.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8698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7950631" cy="1255363"/>
          </a:xfrm>
        </p:spPr>
        <p:txBody>
          <a:bodyPr/>
          <a:lstStyle/>
          <a:p>
            <a:r>
              <a:rPr lang="en-US" dirty="0"/>
              <a:t>Before 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2" y="1596325"/>
            <a:ext cx="7470182" cy="505244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User could only run one program at a time.</a:t>
            </a:r>
          </a:p>
          <a:p>
            <a:r>
              <a:rPr lang="en-US" sz="3200" dirty="0"/>
              <a:t>Had to insert the program disk before booting the machine.</a:t>
            </a:r>
          </a:p>
          <a:p>
            <a:r>
              <a:rPr lang="en-US" sz="3200" dirty="0"/>
              <a:t>Program had to control the hardware directly</a:t>
            </a:r>
          </a:p>
          <a:p>
            <a:pPr lvl="1"/>
            <a:r>
              <a:rPr lang="en-US" dirty="0"/>
              <a:t>This is a nuisance because hardware is complicated</a:t>
            </a:r>
          </a:p>
          <a:p>
            <a:pPr lvl="1"/>
            <a:r>
              <a:rPr lang="en-US" dirty="0"/>
              <a:t>Program will only be compatible with one set of hardware</a:t>
            </a:r>
          </a:p>
          <a:p>
            <a:r>
              <a:rPr lang="en-US" dirty="0"/>
              <a:t>For example (at right) 1983 “King’s Quest” game for IBM PC Jr.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683" y="0"/>
            <a:ext cx="3671317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27" y="3700220"/>
            <a:ext cx="4210373" cy="315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61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/>
              <a:t>What will you learn from this class?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/>
              <a:t>How will this course be operated?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/>
              <a:t>Are you ready to take this class?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/>
              <a:t>What is an Operating System?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/>
              <a:t>History of computers and their operating systems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958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sits between hardware and your apps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385932" y="6054411"/>
            <a:ext cx="6916119" cy="5217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</a:rPr>
              <a:t>Hardware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2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Thunderbird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667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Chrome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1150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tx1"/>
                </a:solidFill>
              </a:rPr>
              <a:t>Powerpoint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953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tx1"/>
                </a:solidFill>
              </a:rPr>
              <a:t>Qemu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6004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iTunes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5878" y="1828800"/>
            <a:ext cx="198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User processes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991892" y="2819399"/>
            <a:ext cx="9398827" cy="3026301"/>
            <a:chOff x="-228599" y="2819400"/>
            <a:chExt cx="8077199" cy="22098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1752600" y="2819400"/>
              <a:ext cx="6096000" cy="2209800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828800" y="3352800"/>
              <a:ext cx="1447800" cy="609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File </a:t>
              </a:r>
              <a:b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System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572000" y="3352800"/>
              <a:ext cx="1676400" cy="609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Process </a:t>
              </a:r>
              <a:b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Manager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324600" y="3352800"/>
              <a:ext cx="14478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Network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352800" y="3352800"/>
              <a:ext cx="1143000" cy="609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tx1"/>
                  </a:solidFill>
                </a:rPr>
                <a:t>Virtual </a:t>
              </a:r>
              <a:br>
                <a:rPr lang="en-US" sz="2000" dirty="0">
                  <a:solidFill>
                    <a:schemeClr val="tx1"/>
                  </a:solidFill>
                </a:rPr>
              </a:br>
              <a:r>
                <a:rPr lang="en-US" sz="2000" dirty="0">
                  <a:solidFill>
                    <a:schemeClr val="tx1"/>
                  </a:solidFill>
                </a:rPr>
                <a:t>Memory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-228599" y="3496270"/>
              <a:ext cx="1828799" cy="696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+mn-lt"/>
                </a:rPr>
                <a:t>Operating System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828800" y="4114800"/>
              <a:ext cx="16002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tx1"/>
                  </a:solidFill>
                </a:rPr>
                <a:t>Device Drivers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962400" y="4114800"/>
              <a:ext cx="18288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tx1"/>
                  </a:solidFill>
                </a:rPr>
                <a:t>Interrupt Handlers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324600" y="4114800"/>
              <a:ext cx="14478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tx1"/>
                  </a:solidFill>
                </a:rPr>
                <a:t>Boot and </a:t>
              </a:r>
              <a:r>
                <a:rPr lang="en-US" sz="2000" dirty="0" err="1">
                  <a:solidFill>
                    <a:schemeClr val="tx1"/>
                  </a:solidFill>
                </a:rPr>
                <a:t>Init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828800" y="4572000"/>
              <a:ext cx="5943600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tx1"/>
                  </a:solidFill>
                </a:rPr>
                <a:t>Hardware Abstraction Layer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828800" y="2895600"/>
              <a:ext cx="59436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tx1"/>
                  </a:solidFill>
                </a:rPr>
                <a:t>Application Interface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267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part of the OS? </a:t>
            </a:r>
            <a:r>
              <a:rPr lang="mr-IN" dirty="0"/>
              <a:t>–</a:t>
            </a:r>
            <a:r>
              <a:rPr lang="en-US" dirty="0"/>
              <a:t> hard to define!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9462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Kernel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the only code without security restrictions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2210963"/>
            <a:ext cx="5765101" cy="4515301"/>
          </a:xfrm>
        </p:spPr>
        <p:txBody>
          <a:bodyPr>
            <a:normAutofit/>
          </a:bodyPr>
          <a:lstStyle/>
          <a:p>
            <a:r>
              <a:rPr lang="en-US" dirty="0"/>
              <a:t>Process scheduling</a:t>
            </a:r>
            <a:br>
              <a:rPr lang="en-US" dirty="0"/>
            </a:br>
            <a:r>
              <a:rPr lang="en-US" dirty="0"/>
              <a:t>(who uses CPU)</a:t>
            </a:r>
          </a:p>
          <a:p>
            <a:r>
              <a:rPr lang="en-US" dirty="0"/>
              <a:t>Memory allocation</a:t>
            </a:r>
            <a:br>
              <a:rPr lang="en-US" dirty="0"/>
            </a:br>
            <a:r>
              <a:rPr lang="en-US" dirty="0"/>
              <a:t>(who uses RAM)</a:t>
            </a:r>
          </a:p>
          <a:p>
            <a:r>
              <a:rPr lang="en-US" dirty="0"/>
              <a:t>Accesses hardware devices</a:t>
            </a:r>
          </a:p>
          <a:p>
            <a:pPr lvl="1"/>
            <a:r>
              <a:rPr lang="en-US" dirty="0"/>
              <a:t>Outputs graphics</a:t>
            </a:r>
          </a:p>
          <a:p>
            <a:pPr lvl="1"/>
            <a:r>
              <a:rPr lang="en-US" dirty="0"/>
              <a:t>Reads/writes to network</a:t>
            </a:r>
          </a:p>
          <a:p>
            <a:pPr lvl="1"/>
            <a:r>
              <a:rPr lang="en-US" dirty="0"/>
              <a:t>Read/write to disks</a:t>
            </a:r>
          </a:p>
          <a:p>
            <a:pPr lvl="1"/>
            <a:r>
              <a:rPr lang="en-US" dirty="0"/>
              <a:t>Handles boot-up and power-down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9462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OS distribution </a:t>
            </a:r>
            <a:r>
              <a:rPr lang="en-US" dirty="0"/>
              <a:t>– the kernel + lots of other useful stuff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10963"/>
            <a:ext cx="5807988" cy="4515300"/>
          </a:xfrm>
        </p:spPr>
        <p:txBody>
          <a:bodyPr>
            <a:normAutofit/>
          </a:bodyPr>
          <a:lstStyle/>
          <a:p>
            <a:r>
              <a:rPr lang="en-US" dirty="0"/>
              <a:t>GUI / Window manager</a:t>
            </a:r>
          </a:p>
          <a:p>
            <a:r>
              <a:rPr lang="en-US" dirty="0"/>
              <a:t>Command shell</a:t>
            </a:r>
          </a:p>
          <a:p>
            <a:r>
              <a:rPr lang="en-US" dirty="0"/>
              <a:t>Software package manager</a:t>
            </a:r>
          </a:p>
          <a:p>
            <a:pPr lvl="1"/>
            <a:r>
              <a:rPr lang="en-US" dirty="0"/>
              <a:t>“app store”, yum, apt, brew</a:t>
            </a:r>
          </a:p>
          <a:p>
            <a:r>
              <a:rPr lang="en-US" dirty="0"/>
              <a:t>Common software libraries</a:t>
            </a:r>
          </a:p>
          <a:p>
            <a:r>
              <a:rPr lang="en-US" dirty="0"/>
              <a:t>Useful apps:</a:t>
            </a:r>
          </a:p>
          <a:p>
            <a:pPr lvl="1"/>
            <a:r>
              <a:rPr lang="en-US" dirty="0"/>
              <a:t>Text editor, compilers, web browser, web server, SSH, anti-virus, file-sharing, media libraries, </a:t>
            </a:r>
          </a:p>
        </p:txBody>
      </p:sp>
    </p:spTree>
    <p:extLst>
      <p:ext uri="{BB962C8B-B14F-4D97-AF65-F5344CB8AC3E}">
        <p14:creationId xmlns:p14="http://schemas.microsoft.com/office/powerpoint/2010/main" val="1255111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603" y="1709740"/>
            <a:ext cx="7720848" cy="2852737"/>
          </a:xfrm>
        </p:spPr>
        <p:txBody>
          <a:bodyPr/>
          <a:lstStyle/>
          <a:p>
            <a:r>
              <a:rPr lang="en-US" dirty="0"/>
              <a:t>In the academic world,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626603" y="4589465"/>
            <a:ext cx="7720848" cy="1500187"/>
          </a:xfrm>
        </p:spPr>
        <p:txBody>
          <a:bodyPr/>
          <a:lstStyle/>
          <a:p>
            <a:r>
              <a:rPr lang="en-US" sz="3200" dirty="0"/>
              <a:t>when we say “OS,” we usually mean just the OS </a:t>
            </a:r>
            <a:r>
              <a:rPr lang="en-US" sz="3200" i="1" dirty="0"/>
              <a:t>kernel</a:t>
            </a:r>
            <a:r>
              <a:rPr lang="en-US" sz="3200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2753" y="0"/>
            <a:ext cx="565635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3580" y="402956"/>
            <a:ext cx="131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Ivory tower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3487118" y="587622"/>
            <a:ext cx="356462" cy="32310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35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 have evolved with hardware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63525" y="2004344"/>
            <a:ext cx="5756275" cy="378593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2254065"/>
            <a:ext cx="5730498" cy="4456700"/>
          </a:xfrm>
        </p:spPr>
        <p:txBody>
          <a:bodyPr/>
          <a:lstStyle/>
          <a:p>
            <a:r>
              <a:rPr lang="en-US" dirty="0"/>
              <a:t>Sophisticated operating systems first arose on mainframes.</a:t>
            </a:r>
          </a:p>
          <a:p>
            <a:r>
              <a:rPr lang="en-US" dirty="0"/>
              <a:t>OS ideas migrated to smaller machines as those machines became more powerful.</a:t>
            </a:r>
          </a:p>
          <a:p>
            <a:r>
              <a:rPr lang="en-US" dirty="0"/>
              <a:t>In 2019, a </a:t>
            </a:r>
            <a:r>
              <a:rPr lang="en-US" b="1" dirty="0">
                <a:solidFill>
                  <a:schemeClr val="accent4"/>
                </a:solidFill>
              </a:rPr>
              <a:t>smart watch </a:t>
            </a:r>
            <a:r>
              <a:rPr lang="en-US" dirty="0"/>
              <a:t>has</a:t>
            </a:r>
            <a:br>
              <a:rPr lang="en-US" dirty="0"/>
            </a:br>
            <a:r>
              <a:rPr lang="en-US" dirty="0"/>
              <a:t>1gb RAM, 16gb SSD storage,</a:t>
            </a:r>
            <a:br>
              <a:rPr lang="en-US" dirty="0"/>
            </a:br>
            <a:r>
              <a:rPr lang="en-US" dirty="0"/>
              <a:t>two CPU cores, and a real OS.</a:t>
            </a:r>
          </a:p>
        </p:txBody>
      </p:sp>
    </p:spTree>
    <p:extLst>
      <p:ext uri="{BB962C8B-B14F-4D97-AF65-F5344CB8AC3E}">
        <p14:creationId xmlns:p14="http://schemas.microsoft.com/office/powerpoint/2010/main" val="93624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evolution of computing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1955: Batch systems</a:t>
            </a:r>
          </a:p>
          <a:p>
            <a:pPr lvl="1"/>
            <a:r>
              <a:rPr lang="en-US" dirty="0"/>
              <a:t>Collect a bunch of program punch cards and write them all one </a:t>
            </a:r>
            <a:r>
              <a:rPr lang="en-US" dirty="0" err="1"/>
              <a:t>matgetic</a:t>
            </a:r>
            <a:r>
              <a:rPr lang="en-US" dirty="0"/>
              <a:t> tape.</a:t>
            </a:r>
          </a:p>
          <a:p>
            <a:pPr lvl="1"/>
            <a:r>
              <a:rPr lang="en-US" dirty="0"/>
              <a:t>Run the tape through the mainframe to execute all the jobs in sequence.</a:t>
            </a:r>
          </a:p>
          <a:p>
            <a:r>
              <a:rPr lang="en-US" dirty="0"/>
              <a:t>1960s: Multiprogramming (IBM OS/360)</a:t>
            </a:r>
          </a:p>
          <a:p>
            <a:pPr lvl="1"/>
            <a:r>
              <a:rPr lang="en-US" dirty="0"/>
              <a:t>Keep multiple runnable jobs in memory at once.</a:t>
            </a:r>
          </a:p>
          <a:p>
            <a:pPr lvl="1"/>
            <a:r>
              <a:rPr lang="en-US" dirty="0"/>
              <a:t>Allows overlap I/O of one job with computing of another.</a:t>
            </a:r>
          </a:p>
          <a:p>
            <a:pPr lvl="2"/>
            <a:r>
              <a:rPr lang="en-US" dirty="0"/>
              <a:t>Uses asynchronous I/O and interrupts or polling to detect I/O completion</a:t>
            </a:r>
          </a:p>
          <a:p>
            <a:r>
              <a:rPr lang="en-US" dirty="0"/>
              <a:t>1960s: Timesharing (MULTICS, Unix)</a:t>
            </a:r>
          </a:p>
          <a:p>
            <a:pPr lvl="1"/>
            <a:r>
              <a:rPr lang="en-US" dirty="0"/>
              <a:t>Multiple user terminals connected to one machine</a:t>
            </a:r>
          </a:p>
          <a:p>
            <a:pPr lvl="1"/>
            <a:r>
              <a:rPr lang="en-US" dirty="0"/>
              <a:t>Allows </a:t>
            </a:r>
            <a:r>
              <a:rPr lang="en-US" i="1" dirty="0"/>
              <a:t>interactive</a:t>
            </a:r>
            <a:r>
              <a:rPr lang="en-US" dirty="0"/>
              <a:t> use of machine to be efficient (because another user’s job can run while you’re thinking).</a:t>
            </a:r>
          </a:p>
        </p:txBody>
      </p:sp>
    </p:spTree>
    <p:extLst>
      <p:ext uri="{BB962C8B-B14F-4D97-AF65-F5344CB8AC3E}">
        <p14:creationId xmlns:p14="http://schemas.microsoft.com/office/powerpoint/2010/main" val="1953336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 evolution of computer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1970s: Parallel systems</a:t>
            </a:r>
          </a:p>
          <a:p>
            <a:pPr lvl="1"/>
            <a:r>
              <a:rPr lang="en-US" dirty="0"/>
              <a:t>Processes must communicate to share information.</a:t>
            </a:r>
          </a:p>
          <a:p>
            <a:pPr lvl="1"/>
            <a:r>
              <a:rPr lang="en-US" dirty="0"/>
              <a:t>Synchronization is difficult.</a:t>
            </a:r>
          </a:p>
          <a:p>
            <a:r>
              <a:rPr lang="en-US" dirty="0"/>
              <a:t>1980s-90s: Personal Computers (IBM PC, Macintosh)</a:t>
            </a:r>
          </a:p>
          <a:p>
            <a:pPr lvl="1"/>
            <a:r>
              <a:rPr lang="en-US" dirty="0"/>
              <a:t>Graphical user interfaces were developed</a:t>
            </a:r>
          </a:p>
          <a:p>
            <a:pPr lvl="1"/>
            <a:r>
              <a:rPr lang="en-US" dirty="0"/>
              <a:t>Mainframe OS concepts (like networking) were applied to PCs</a:t>
            </a:r>
          </a:p>
          <a:p>
            <a:pPr lvl="1"/>
            <a:r>
              <a:rPr lang="en-US" dirty="0"/>
              <a:t>Magnetic disks become huge, but still slow</a:t>
            </a:r>
          </a:p>
          <a:p>
            <a:r>
              <a:rPr lang="en-US" dirty="0"/>
              <a:t>2000s-10s: Mobile and pervasive computing, Cloud Computing</a:t>
            </a:r>
          </a:p>
          <a:p>
            <a:pPr lvl="1"/>
            <a:r>
              <a:rPr lang="en-US" dirty="0"/>
              <a:t>Slow hardware is once again common (phones &amp; wearables)</a:t>
            </a:r>
          </a:p>
          <a:p>
            <a:pPr lvl="1"/>
            <a:r>
              <a:rPr lang="en-US" dirty="0"/>
              <a:t>OS manages sensitive information like location and Internet behavior</a:t>
            </a:r>
          </a:p>
          <a:p>
            <a:pPr lvl="1"/>
            <a:r>
              <a:rPr lang="en-US" dirty="0"/>
              <a:t>Fast flash storage is common.</a:t>
            </a:r>
          </a:p>
          <a:p>
            <a:pPr lvl="1"/>
            <a:r>
              <a:rPr lang="en-US" dirty="0"/>
              <a:t>Server hardware is shared by many different cloud computing customers</a:t>
            </a:r>
          </a:p>
        </p:txBody>
      </p:sp>
    </p:spTree>
    <p:extLst>
      <p:ext uri="{BB962C8B-B14F-4D97-AF65-F5344CB8AC3E}">
        <p14:creationId xmlns:p14="http://schemas.microsoft.com/office/powerpoint/2010/main" val="170829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55756-814F-DB40-B081-5B630FF6C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OS is a resource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FE82A-EDB9-CB4E-8A5A-CB7398B24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computer has many apps (processes) running</a:t>
            </a:r>
          </a:p>
          <a:p>
            <a:r>
              <a:rPr lang="en-US" dirty="0"/>
              <a:t>All need access to:</a:t>
            </a:r>
          </a:p>
          <a:p>
            <a:pPr lvl="1"/>
            <a:r>
              <a:rPr lang="en-US" dirty="0"/>
              <a:t>CPU (processor)</a:t>
            </a:r>
          </a:p>
          <a:p>
            <a:pPr lvl="1"/>
            <a:r>
              <a:rPr lang="en-US" dirty="0"/>
              <a:t>RAM (memory)</a:t>
            </a:r>
          </a:p>
          <a:p>
            <a:pPr lvl="1"/>
            <a:r>
              <a:rPr lang="en-US" dirty="0"/>
              <a:t>Storage (disk/filesystem)</a:t>
            </a:r>
          </a:p>
          <a:p>
            <a:pPr lvl="1"/>
            <a:r>
              <a:rPr lang="en-US" dirty="0"/>
              <a:t>Other hardware like Network card, display, sound card.</a:t>
            </a:r>
          </a:p>
          <a:p>
            <a:r>
              <a:rPr lang="en-US" dirty="0"/>
              <a:t>OS provides safe, fair sharing of the limited </a:t>
            </a:r>
            <a:r>
              <a:rPr lang="en-US"/>
              <a:t>hardware resources.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0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first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Buy the book</a:t>
            </a:r>
          </a:p>
          <a:p>
            <a:r>
              <a:rPr lang="en-US" dirty="0"/>
              <a:t>Find a project partner</a:t>
            </a:r>
          </a:p>
          <a:p>
            <a:r>
              <a:rPr lang="en-US" dirty="0"/>
              <a:t>Start Project 1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i="1" dirty="0">
                <a:solidFill>
                  <a:schemeClr val="accent1"/>
                </a:solidFill>
              </a:rPr>
              <a:t>as soon as possible!</a:t>
            </a:r>
          </a:p>
          <a:p>
            <a:pPr lvl="1"/>
            <a:r>
              <a:rPr lang="en-US" dirty="0"/>
              <a:t>Project 1 parts 0 and 1 are </a:t>
            </a:r>
            <a:r>
              <a:rPr lang="en-US" i="1" dirty="0">
                <a:solidFill>
                  <a:schemeClr val="accent1"/>
                </a:solidFill>
              </a:rPr>
              <a:t>due on Monday!</a:t>
            </a:r>
          </a:p>
          <a:p>
            <a:pPr lvl="1"/>
            <a:r>
              <a:rPr lang="en-US" dirty="0"/>
              <a:t>Email </a:t>
            </a:r>
            <a:r>
              <a:rPr lang="en-US" u="sng" dirty="0"/>
              <a:t>root@eecs.northwestern.edu</a:t>
            </a:r>
            <a:r>
              <a:rPr lang="en-US" dirty="0"/>
              <a:t> if you have trouble with lab machines</a:t>
            </a:r>
          </a:p>
          <a:p>
            <a:pPr lvl="1"/>
            <a:r>
              <a:rPr lang="en-US" dirty="0"/>
              <a:t>Part 2 (the difficult part) will be posted soon (tomorrow).</a:t>
            </a:r>
          </a:p>
          <a:p>
            <a:endParaRPr lang="en-US" i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i="1" dirty="0"/>
              <a:t>After that:</a:t>
            </a:r>
          </a:p>
          <a:p>
            <a:r>
              <a:rPr lang="en-US" dirty="0"/>
              <a:t>Start reading chapters 1-6</a:t>
            </a:r>
          </a:p>
          <a:p>
            <a:r>
              <a:rPr lang="en-US" dirty="0"/>
              <a:t>Watch old timesharing video (1963, </a:t>
            </a:r>
            <a:r>
              <a:rPr lang="en-US" dirty="0" err="1"/>
              <a:t>Corbató</a:t>
            </a:r>
            <a:r>
              <a:rPr lang="en-US" dirty="0"/>
              <a:t> @ MIT): </a:t>
            </a:r>
            <a:r>
              <a:rPr lang="en-US" dirty="0">
                <a:hlinkClick r:id="rId2"/>
              </a:rPr>
              <a:t>https://www.youtube.com/watch?v=Q07PhW5sCEk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6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You will probably never write a new OS (please don’t!)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But you may need to </a:t>
            </a:r>
            <a:r>
              <a:rPr lang="en-US" i="1" dirty="0"/>
              <a:t>modify </a:t>
            </a:r>
            <a:r>
              <a:rPr lang="en-US" dirty="0"/>
              <a:t>an OS or write device drivers for new hardware.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More importantly, to understand </a:t>
            </a:r>
            <a:r>
              <a:rPr lang="en-US" sz="3200" i="1" dirty="0"/>
              <a:t>application</a:t>
            </a:r>
            <a:r>
              <a:rPr lang="en-US" sz="3200" dirty="0"/>
              <a:t> software </a:t>
            </a:r>
            <a:r>
              <a:rPr lang="en-US" sz="3200" b="1" dirty="0">
                <a:solidFill>
                  <a:schemeClr val="accent1"/>
                </a:solidFill>
              </a:rPr>
              <a:t>performance</a:t>
            </a:r>
            <a:r>
              <a:rPr lang="en-US" sz="3200" dirty="0"/>
              <a:t>, you must understand what the OS is doing behind the scenes.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You’ll also get some good software engineering experience.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This is likely the first class where you’ll have to modify a large, complex, existing codebase.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Get practice with C, Linux, and tools like git, </a:t>
            </a:r>
            <a:r>
              <a:rPr lang="en-US" dirty="0" err="1"/>
              <a:t>gcc</a:t>
            </a:r>
            <a:r>
              <a:rPr lang="en-US" dirty="0"/>
              <a:t>, </a:t>
            </a:r>
            <a:r>
              <a:rPr lang="en-US" dirty="0" err="1"/>
              <a:t>gdb</a:t>
            </a:r>
            <a:r>
              <a:rPr lang="en-US" dirty="0"/>
              <a:t>, make,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53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Security</a:t>
            </a:r>
          </a:p>
          <a:p>
            <a:pPr lvl="1"/>
            <a:r>
              <a:rPr lang="en-US" sz="2800" dirty="0"/>
              <a:t>How processes (apps) are isolated from each other when running together.</a:t>
            </a:r>
          </a:p>
          <a:p>
            <a:pPr lvl="1"/>
            <a:r>
              <a:rPr lang="en-US" sz="2800" dirty="0" err="1"/>
              <a:t>Eg</a:t>
            </a:r>
            <a:r>
              <a:rPr lang="en-US" sz="2800" dirty="0"/>
              <a:t>., how the recent </a:t>
            </a:r>
            <a:r>
              <a:rPr lang="en-US" sz="2800" i="1" dirty="0" err="1"/>
              <a:t>Spectre</a:t>
            </a:r>
            <a:r>
              <a:rPr lang="en-US" sz="2800" dirty="0"/>
              <a:t> and </a:t>
            </a:r>
            <a:r>
              <a:rPr lang="en-US" sz="2800" i="1" dirty="0"/>
              <a:t>Meltdown</a:t>
            </a:r>
            <a:r>
              <a:rPr lang="en-US" sz="2800" dirty="0"/>
              <a:t> attacks work</a:t>
            </a:r>
            <a:endParaRPr lang="en-US" sz="3200" dirty="0"/>
          </a:p>
          <a:p>
            <a:r>
              <a:rPr lang="en-US" sz="3600" dirty="0"/>
              <a:t>Performance</a:t>
            </a:r>
          </a:p>
          <a:p>
            <a:pPr lvl="1"/>
            <a:r>
              <a:rPr lang="en-US" sz="2800" dirty="0"/>
              <a:t>How virtual memory &amp; paging affects read/write latency</a:t>
            </a:r>
          </a:p>
          <a:p>
            <a:pPr lvl="1"/>
            <a:r>
              <a:rPr lang="en-US" sz="2800" dirty="0"/>
              <a:t>How processes compete for shared resources</a:t>
            </a:r>
          </a:p>
          <a:p>
            <a:r>
              <a:rPr lang="en-US" sz="3600" dirty="0"/>
              <a:t>Concurrency</a:t>
            </a:r>
          </a:p>
          <a:p>
            <a:pPr lvl="1"/>
            <a:r>
              <a:rPr lang="en-US" sz="2800" dirty="0"/>
              <a:t>Synchronization (how processes coordinate using locks, semaphores)</a:t>
            </a:r>
          </a:p>
          <a:p>
            <a:pPr lvl="1"/>
            <a:r>
              <a:rPr lang="en-US" sz="2800" dirty="0"/>
              <a:t>Non-determinism (how </a:t>
            </a:r>
            <a:r>
              <a:rPr lang="en-US" sz="2800" i="1" dirty="0"/>
              <a:t>race conditions </a:t>
            </a:r>
            <a:r>
              <a:rPr lang="en-US" sz="2800" dirty="0"/>
              <a:t>can lead to weird bugs)</a:t>
            </a:r>
          </a:p>
        </p:txBody>
      </p:sp>
    </p:spTree>
    <p:extLst>
      <p:ext uri="{BB962C8B-B14F-4D97-AF65-F5344CB8AC3E}">
        <p14:creationId xmlns:p14="http://schemas.microsoft.com/office/powerpoint/2010/main" val="498179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We’ll use Canvas for assignments, announcements, lecture slides.</a:t>
            </a:r>
          </a:p>
          <a:p>
            <a:r>
              <a:rPr lang="en-US" sz="3200" dirty="0"/>
              <a:t>I will try to post videos of all lectures</a:t>
            </a:r>
          </a:p>
          <a:p>
            <a:r>
              <a:rPr lang="en-US" sz="3200" dirty="0"/>
              <a:t>Staff: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Steve </a:t>
            </a:r>
            <a:r>
              <a:rPr lang="en-US" sz="2800" dirty="0" err="1">
                <a:solidFill>
                  <a:schemeClr val="accent1"/>
                </a:solidFill>
              </a:rPr>
              <a:t>Tarzia</a:t>
            </a:r>
            <a:r>
              <a:rPr lang="en-US" sz="2800" dirty="0"/>
              <a:t>, instructor</a:t>
            </a:r>
          </a:p>
          <a:p>
            <a:pPr lvl="1"/>
            <a:r>
              <a:rPr lang="en-US" dirty="0"/>
              <a:t>Teaching Assistants:</a:t>
            </a:r>
          </a:p>
          <a:p>
            <a:pPr lvl="2"/>
            <a:r>
              <a:rPr lang="en-US" sz="2800" dirty="0" err="1">
                <a:solidFill>
                  <a:schemeClr val="accent1"/>
                </a:solidFill>
              </a:rPr>
              <a:t>Yingyi</a:t>
            </a:r>
            <a:r>
              <a:rPr lang="en-US" sz="2800" dirty="0">
                <a:solidFill>
                  <a:schemeClr val="accent1"/>
                </a:solidFill>
              </a:rPr>
              <a:t> Luo</a:t>
            </a:r>
          </a:p>
          <a:p>
            <a:pPr lvl="2"/>
            <a:r>
              <a:rPr lang="en-US" sz="2800" dirty="0" err="1">
                <a:solidFill>
                  <a:schemeClr val="accent1"/>
                </a:solidFill>
              </a:rPr>
              <a:t>Xutong</a:t>
            </a:r>
            <a:r>
              <a:rPr lang="en-US" sz="2800" dirty="0">
                <a:solidFill>
                  <a:schemeClr val="accent1"/>
                </a:solidFill>
              </a:rPr>
              <a:t> Chen</a:t>
            </a:r>
          </a:p>
          <a:p>
            <a:pPr lvl="2"/>
            <a:r>
              <a:rPr lang="en-US" sz="2800" dirty="0" err="1">
                <a:solidFill>
                  <a:schemeClr val="accent1"/>
                </a:solidFill>
              </a:rPr>
              <a:t>Kaiyu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Hou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dirty="0"/>
              <a:t>TA &amp; PM office hours in </a:t>
            </a:r>
            <a:r>
              <a:rPr lang="en-US" dirty="0" err="1"/>
              <a:t>Mudd</a:t>
            </a:r>
            <a:r>
              <a:rPr lang="en-US" dirty="0"/>
              <a:t> 3303:</a:t>
            </a:r>
          </a:p>
          <a:p>
            <a:pPr lvl="1"/>
            <a:r>
              <a:rPr lang="en-US" dirty="0"/>
              <a:t>Mondays 1-7pm, Wednesdays 1-4pm</a:t>
            </a:r>
          </a:p>
          <a:p>
            <a:r>
              <a:rPr lang="en-US" dirty="0"/>
              <a:t>Ask all questions on Piazza (not by email)</a:t>
            </a:r>
          </a:p>
          <a:p>
            <a:r>
              <a:rPr lang="en-US" dirty="0"/>
              <a:t>Final exam is Monday June 10</a:t>
            </a:r>
            <a:r>
              <a:rPr lang="en-US" baseline="30000" dirty="0"/>
              <a:t>th</a:t>
            </a:r>
            <a:r>
              <a:rPr lang="en-US" dirty="0"/>
              <a:t> at 3pm.  Midterm date TBA soon.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98FB3-C7C3-FB40-918F-AA2A9D698AC2}"/>
              </a:ext>
            </a:extLst>
          </p:cNvPr>
          <p:cNvSpPr/>
          <p:nvPr/>
        </p:nvSpPr>
        <p:spPr>
          <a:xfrm>
            <a:off x="5384801" y="2605491"/>
            <a:ext cx="6517897" cy="267765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Peer Mentors: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Richie Lee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Michael Hsu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Peter Bi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/>
              </a:solidFill>
            </a:endParaRPr>
          </a:p>
          <a:p>
            <a:pPr lvl="2"/>
            <a:endParaRPr lang="en-US" sz="2400" dirty="0">
              <a:solidFill>
                <a:schemeClr val="accent1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Rohit Rastogi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1"/>
                </a:solidFill>
              </a:rPr>
              <a:t>Ziqin</a:t>
            </a:r>
            <a:r>
              <a:rPr lang="en-US" sz="2400" dirty="0">
                <a:solidFill>
                  <a:schemeClr val="accent1"/>
                </a:solidFill>
              </a:rPr>
              <a:t> Xu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1"/>
                </a:solidFill>
              </a:rPr>
              <a:t>Tianhao</a:t>
            </a:r>
            <a:r>
              <a:rPr lang="en-US" sz="2400" dirty="0">
                <a:solidFill>
                  <a:schemeClr val="accent1"/>
                </a:solidFill>
              </a:rPr>
              <a:t> Zhang</a:t>
            </a:r>
          </a:p>
        </p:txBody>
      </p:sp>
    </p:spTree>
    <p:extLst>
      <p:ext uri="{BB962C8B-B14F-4D97-AF65-F5344CB8AC3E}">
        <p14:creationId xmlns:p14="http://schemas.microsoft.com/office/powerpoint/2010/main" val="192505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Data Structures (EECS-214)</a:t>
            </a:r>
          </a:p>
          <a:p>
            <a:r>
              <a:rPr lang="en-US" sz="3200" dirty="0"/>
              <a:t>Basic C/Unix programming (EECS-213)</a:t>
            </a:r>
          </a:p>
          <a:p>
            <a:r>
              <a:rPr lang="en-US" sz="3200" dirty="0"/>
              <a:t>Basic assembly coding (EECS 213 or EECS-205)</a:t>
            </a:r>
          </a:p>
          <a:p>
            <a:endParaRPr lang="en-US" sz="3200" dirty="0"/>
          </a:p>
          <a:p>
            <a:r>
              <a:rPr lang="en-US" sz="3200" dirty="0"/>
              <a:t>If you’re unsure, then start the first project ASAP</a:t>
            </a:r>
          </a:p>
          <a:p>
            <a:r>
              <a:rPr lang="en-US" sz="3200" dirty="0"/>
              <a:t>If you’re going to drop, better to drop sooner than later</a:t>
            </a:r>
          </a:p>
        </p:txBody>
      </p:sp>
    </p:spTree>
    <p:extLst>
      <p:ext uri="{BB962C8B-B14F-4D97-AF65-F5344CB8AC3E}">
        <p14:creationId xmlns:p14="http://schemas.microsoft.com/office/powerpoint/2010/main" val="1151083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&amp; cheating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Helping each other is OK, but you should not do anything that allows another student skip the learning process.</a:t>
            </a:r>
          </a:p>
          <a:p>
            <a:r>
              <a:rPr lang="en-US" dirty="0"/>
              <a:t>You may talk to other students about the homework and projects</a:t>
            </a:r>
          </a:p>
          <a:p>
            <a:r>
              <a:rPr lang="en-US" dirty="0"/>
              <a:t>You may </a:t>
            </a:r>
            <a:r>
              <a:rPr lang="en-US" b="1" dirty="0">
                <a:solidFill>
                  <a:schemeClr val="accent6"/>
                </a:solidFill>
              </a:rPr>
              <a:t>look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at </a:t>
            </a:r>
            <a:r>
              <a:rPr lang="en-US" b="1" dirty="0">
                <a:solidFill>
                  <a:schemeClr val="accent6"/>
                </a:solidFill>
              </a:rPr>
              <a:t>small parts </a:t>
            </a:r>
            <a:r>
              <a:rPr lang="en-US" dirty="0"/>
              <a:t>of each other’s code (on the screen)</a:t>
            </a:r>
          </a:p>
          <a:p>
            <a:r>
              <a:rPr lang="en-US" dirty="0"/>
              <a:t>You </a:t>
            </a:r>
            <a:r>
              <a:rPr lang="en-US" b="1" dirty="0">
                <a:solidFill>
                  <a:schemeClr val="accent6"/>
                </a:solidFill>
              </a:rPr>
              <a:t>may not </a:t>
            </a:r>
            <a:r>
              <a:rPr lang="en-US" dirty="0"/>
              <a:t>send a </a:t>
            </a:r>
            <a:r>
              <a:rPr lang="en-US" i="1" dirty="0"/>
              <a:t>copy </a:t>
            </a:r>
            <a:r>
              <a:rPr lang="en-US" dirty="0"/>
              <a:t>of your code to friends</a:t>
            </a:r>
          </a:p>
          <a:p>
            <a:r>
              <a:rPr lang="en-US" dirty="0"/>
              <a:t>You </a:t>
            </a:r>
            <a:r>
              <a:rPr lang="en-US" b="1" dirty="0">
                <a:solidFill>
                  <a:schemeClr val="accent6"/>
                </a:solidFill>
              </a:rPr>
              <a:t>may not </a:t>
            </a:r>
            <a:r>
              <a:rPr lang="en-US" dirty="0"/>
              <a:t>post your code to a public git repository.</a:t>
            </a:r>
          </a:p>
          <a:p>
            <a:r>
              <a:rPr lang="en-US" dirty="0"/>
              <a:t>If you copy code from the Internet, you must add a comment explaining the source.</a:t>
            </a:r>
          </a:p>
          <a:p>
            <a:r>
              <a:rPr lang="en-US" dirty="0"/>
              <a:t>You must understand what your code does</a:t>
            </a:r>
          </a:p>
          <a:p>
            <a:r>
              <a:rPr lang="en-US" dirty="0"/>
              <a:t>I will use </a:t>
            </a:r>
            <a:r>
              <a:rPr lang="en-US" i="1" dirty="0">
                <a:solidFill>
                  <a:schemeClr val="accent6"/>
                </a:solidFill>
              </a:rPr>
              <a:t>MOSS</a:t>
            </a:r>
            <a:r>
              <a:rPr lang="en-US" dirty="0"/>
              <a:t> to compare your code to everyone else’s code and prior years’ code.</a:t>
            </a:r>
          </a:p>
          <a:p>
            <a:r>
              <a:rPr lang="en-US" dirty="0"/>
              <a:t>If you spent fewer than 6 hours on a project, then you probably cheated!</a:t>
            </a:r>
          </a:p>
          <a:p>
            <a:r>
              <a:rPr lang="en-US" dirty="0"/>
              <a:t>I will notify the Dean of blatant cheating and you may be expelled from Northwestern.</a:t>
            </a:r>
          </a:p>
          <a:p>
            <a:r>
              <a:rPr lang="en-US" dirty="0"/>
              <a:t>If you’re unsure about this policy, please ask 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1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50% -- 4 Projects</a:t>
            </a:r>
          </a:p>
          <a:p>
            <a:pPr lvl="1"/>
            <a:r>
              <a:rPr lang="en-US" sz="2800" dirty="0"/>
              <a:t>C kernel development.</a:t>
            </a:r>
          </a:p>
          <a:p>
            <a:pPr lvl="1"/>
            <a:r>
              <a:rPr lang="en-US" sz="2800" i="1" dirty="0">
                <a:solidFill>
                  <a:schemeClr val="accent1"/>
                </a:solidFill>
              </a:rPr>
              <a:t>The most difficult part of the course!</a:t>
            </a:r>
          </a:p>
          <a:p>
            <a:r>
              <a:rPr lang="en-US" sz="3200" dirty="0"/>
              <a:t>10% -- 4 Homework assignments</a:t>
            </a:r>
          </a:p>
          <a:p>
            <a:pPr lvl="1"/>
            <a:r>
              <a:rPr lang="en-US" sz="2800" dirty="0"/>
              <a:t>Short written answers, based on reading &amp; lectures</a:t>
            </a:r>
          </a:p>
          <a:p>
            <a:r>
              <a:rPr lang="en-US" sz="3200" dirty="0"/>
              <a:t>15% -- Midterm exam</a:t>
            </a:r>
          </a:p>
          <a:p>
            <a:r>
              <a:rPr lang="en-US" sz="3200" dirty="0"/>
              <a:t>25% -- Final exam (cumulative)</a:t>
            </a:r>
          </a:p>
          <a:p>
            <a:pPr lvl="1"/>
            <a:r>
              <a:rPr lang="en-US" sz="2800" dirty="0"/>
              <a:t>Exams are similar to homework assignments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3328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 language </a:t>
            </a:r>
            <a:r>
              <a:rPr lang="en-US" dirty="0"/>
              <a:t>is good for building 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 can interact with hardware directly</a:t>
            </a:r>
          </a:p>
          <a:p>
            <a:pPr lvl="1"/>
            <a:r>
              <a:rPr lang="en-US" sz="2800" dirty="0"/>
              <a:t>C code can include some assembly code, when necessary.</a:t>
            </a:r>
          </a:p>
          <a:p>
            <a:pPr lvl="1"/>
            <a:r>
              <a:rPr lang="en-US" sz="2800" dirty="0"/>
              <a:t>Assembly code gives access to instructions for low-level stuff like:</a:t>
            </a:r>
          </a:p>
          <a:p>
            <a:pPr lvl="2"/>
            <a:r>
              <a:rPr lang="en-US" dirty="0"/>
              <a:t>interrupts, CPU registers, changing CPU modes.</a:t>
            </a:r>
          </a:p>
          <a:p>
            <a:pPr lvl="1"/>
            <a:r>
              <a:rPr lang="en-US" sz="2800" dirty="0"/>
              <a:t>C gives direct access to memory to create interrupt tables, etc.</a:t>
            </a:r>
          </a:p>
          <a:p>
            <a:pPr lvl="2"/>
            <a:r>
              <a:rPr lang="en-US" dirty="0"/>
              <a:t>A C pointer is a number specifying a location in memory.</a:t>
            </a:r>
          </a:p>
          <a:p>
            <a:r>
              <a:rPr lang="en-US" sz="3200" dirty="0"/>
              <a:t>C compiles directly to machine code</a:t>
            </a:r>
          </a:p>
          <a:p>
            <a:pPr lvl="1"/>
            <a:r>
              <a:rPr lang="en-US" sz="2800" dirty="0"/>
              <a:t>It does not require any runtime translators and libraries</a:t>
            </a:r>
          </a:p>
          <a:p>
            <a:pPr lvl="1"/>
            <a:r>
              <a:rPr lang="en-US" sz="2800" dirty="0"/>
              <a:t>Behavior is reasonably predictable (no weird garbage collection processes)</a:t>
            </a:r>
          </a:p>
          <a:p>
            <a:pPr lvl="1"/>
            <a:r>
              <a:rPr lang="en-US" sz="2800" dirty="0"/>
              <a:t>Can inspect the resulting machine code to tweak performance</a:t>
            </a:r>
          </a:p>
          <a:p>
            <a:r>
              <a:rPr lang="en-US" sz="3200" dirty="0"/>
              <a:t>C is very efficient</a:t>
            </a:r>
          </a:p>
        </p:txBody>
      </p:sp>
    </p:spTree>
    <p:extLst>
      <p:ext uri="{BB962C8B-B14F-4D97-AF65-F5344CB8AC3E}">
        <p14:creationId xmlns:p14="http://schemas.microsoft.com/office/powerpoint/2010/main" val="35382504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EECS-340 Lecture 17 - QUIC</Template>
  <TotalTime>8659</TotalTime>
  <Words>1595</Words>
  <Application>Microsoft Macintosh PowerPoint</Application>
  <PresentationFormat>Widescreen</PresentationFormat>
  <Paragraphs>250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Garamond</vt:lpstr>
      <vt:lpstr>Mangal</vt:lpstr>
      <vt:lpstr>Theme1</vt:lpstr>
      <vt:lpstr>EECS-343 Operating Systems Lecture 1: Introduction</vt:lpstr>
      <vt:lpstr>Today’s lecture </vt:lpstr>
      <vt:lpstr>Why study OS?</vt:lpstr>
      <vt:lpstr>Important Topics</vt:lpstr>
      <vt:lpstr>Course logistics</vt:lpstr>
      <vt:lpstr>Prerequisites</vt:lpstr>
      <vt:lpstr>Collaboration &amp; cheating policy</vt:lpstr>
      <vt:lpstr>Grading</vt:lpstr>
      <vt:lpstr>C language is good for building Operating Systems</vt:lpstr>
      <vt:lpstr>C was wonderful in the 1970s and 80s, but…</vt:lpstr>
      <vt:lpstr>Lab hours &amp; Office hours</vt:lpstr>
      <vt:lpstr>Required reading</vt:lpstr>
      <vt:lpstr>About Steve</vt:lpstr>
      <vt:lpstr>Operating Systems</vt:lpstr>
      <vt:lpstr>Unix family tree</vt:lpstr>
      <vt:lpstr>xv6</vt:lpstr>
      <vt:lpstr>How is an OS different than a software application?</vt:lpstr>
      <vt:lpstr>Roles of an OS</vt:lpstr>
      <vt:lpstr>Before operating systems</vt:lpstr>
      <vt:lpstr>OS sits between hardware and your apps</vt:lpstr>
      <vt:lpstr>What’s part of the OS? – hard to define!</vt:lpstr>
      <vt:lpstr>In the academic world,</vt:lpstr>
      <vt:lpstr>Operating systems have evolved with hardware</vt:lpstr>
      <vt:lpstr>Early evolution of computing systems</vt:lpstr>
      <vt:lpstr>Later evolution of computer systems</vt:lpstr>
      <vt:lpstr>Recap: OS is a resource manager</vt:lpstr>
      <vt:lpstr>Your first tasks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165</cp:revision>
  <cp:lastPrinted>2017-09-19T21:40:07Z</cp:lastPrinted>
  <dcterms:created xsi:type="dcterms:W3CDTF">2017-09-19T21:33:23Z</dcterms:created>
  <dcterms:modified xsi:type="dcterms:W3CDTF">2019-04-02T17:23:29Z</dcterms:modified>
</cp:coreProperties>
</file>