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6" r:id="rId2"/>
    <p:sldId id="388" r:id="rId3"/>
    <p:sldId id="387" r:id="rId4"/>
    <p:sldId id="276" r:id="rId5"/>
    <p:sldId id="277" r:id="rId6"/>
    <p:sldId id="390" r:id="rId7"/>
    <p:sldId id="380" r:id="rId8"/>
    <p:sldId id="358" r:id="rId9"/>
    <p:sldId id="381" r:id="rId10"/>
    <p:sldId id="359" r:id="rId11"/>
    <p:sldId id="360" r:id="rId12"/>
    <p:sldId id="370" r:id="rId13"/>
    <p:sldId id="361" r:id="rId14"/>
    <p:sldId id="371" r:id="rId15"/>
    <p:sldId id="363" r:id="rId16"/>
    <p:sldId id="372" r:id="rId17"/>
    <p:sldId id="374" r:id="rId18"/>
    <p:sldId id="375" r:id="rId19"/>
    <p:sldId id="373" r:id="rId20"/>
    <p:sldId id="376" r:id="rId21"/>
    <p:sldId id="366" r:id="rId22"/>
    <p:sldId id="379" r:id="rId23"/>
    <p:sldId id="378" r:id="rId24"/>
    <p:sldId id="367" r:id="rId25"/>
    <p:sldId id="364" r:id="rId26"/>
    <p:sldId id="365" r:id="rId27"/>
    <p:sldId id="362" r:id="rId28"/>
    <p:sldId id="377" r:id="rId29"/>
    <p:sldId id="3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388"/>
            <p14:sldId id="387"/>
            <p14:sldId id="276"/>
            <p14:sldId id="277"/>
            <p14:sldId id="390"/>
            <p14:sldId id="380"/>
            <p14:sldId id="358"/>
            <p14:sldId id="381"/>
            <p14:sldId id="359"/>
            <p14:sldId id="360"/>
            <p14:sldId id="370"/>
            <p14:sldId id="361"/>
            <p14:sldId id="371"/>
            <p14:sldId id="363"/>
            <p14:sldId id="372"/>
            <p14:sldId id="374"/>
            <p14:sldId id="375"/>
            <p14:sldId id="373"/>
            <p14:sldId id="376"/>
            <p14:sldId id="366"/>
            <p14:sldId id="379"/>
            <p14:sldId id="378"/>
            <p14:sldId id="367"/>
            <p14:sldId id="364"/>
            <p14:sldId id="365"/>
            <p14:sldId id="362"/>
            <p14:sldId id="377"/>
            <p14:sldId id="3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Tarzia" initials="ST" lastIdx="1" clrIdx="0">
    <p:extLst>
      <p:ext uri="{19B8F6BF-5375-455C-9EA6-DF929625EA0E}">
        <p15:presenceInfo xmlns:p15="http://schemas.microsoft.com/office/powerpoint/2012/main" userId="Steve Tarz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932092"/>
    <a:srgbClr val="DC5CDA"/>
    <a:srgbClr val="942092"/>
    <a:srgbClr val="FF9300"/>
    <a:srgbClr val="FFC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6"/>
    <p:restoredTop sz="88095"/>
  </p:normalViewPr>
  <p:slideViewPr>
    <p:cSldViewPr snapToGrid="0" snapToObjects="1">
      <p:cViewPr varScale="1">
        <p:scale>
          <a:sx n="112" d="100"/>
          <a:sy n="112" d="100"/>
        </p:scale>
        <p:origin x="920"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09T16:36:36.375"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12/1/20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8</a:t>
            </a:fld>
            <a:endParaRPr lang="en-US"/>
          </a:p>
        </p:txBody>
      </p:sp>
    </p:spTree>
    <p:extLst>
      <p:ext uri="{BB962C8B-B14F-4D97-AF65-F5344CB8AC3E}">
        <p14:creationId xmlns:p14="http://schemas.microsoft.com/office/powerpoint/2010/main" val="47491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11</a:t>
            </a:fld>
            <a:endParaRPr lang="en-US"/>
          </a:p>
        </p:txBody>
      </p:sp>
    </p:spTree>
    <p:extLst>
      <p:ext uri="{BB962C8B-B14F-4D97-AF65-F5344CB8AC3E}">
        <p14:creationId xmlns:p14="http://schemas.microsoft.com/office/powerpoint/2010/main" val="257498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Push was just added to Nginx in Feb 2018.  Not as widely adopted as HTTP/2 stream multiplexing.</a:t>
            </a:r>
          </a:p>
        </p:txBody>
      </p:sp>
      <p:sp>
        <p:nvSpPr>
          <p:cNvPr id="4" name="Slide Number Placeholder 3"/>
          <p:cNvSpPr>
            <a:spLocks noGrp="1"/>
          </p:cNvSpPr>
          <p:nvPr>
            <p:ph type="sldNum" sz="quarter" idx="5"/>
          </p:nvPr>
        </p:nvSpPr>
        <p:spPr/>
        <p:txBody>
          <a:bodyPr/>
          <a:lstStyle/>
          <a:p>
            <a:fld id="{C78B1E31-8139-D340-BE89-3F6CE06B3536}" type="slidenum">
              <a:rPr lang="en-US" smtClean="0"/>
              <a:t>18</a:t>
            </a:fld>
            <a:endParaRPr lang="en-US"/>
          </a:p>
        </p:txBody>
      </p:sp>
    </p:spTree>
    <p:extLst>
      <p:ext uri="{BB962C8B-B14F-4D97-AF65-F5344CB8AC3E}">
        <p14:creationId xmlns:p14="http://schemas.microsoft.com/office/powerpoint/2010/main" val="286369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19</a:t>
            </a:fld>
            <a:endParaRPr lang="en-US"/>
          </a:p>
        </p:txBody>
      </p:sp>
    </p:spTree>
    <p:extLst>
      <p:ext uri="{BB962C8B-B14F-4D97-AF65-F5344CB8AC3E}">
        <p14:creationId xmlns:p14="http://schemas.microsoft.com/office/powerpoint/2010/main" val="209480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26</a:t>
            </a:fld>
            <a:endParaRPr lang="en-US"/>
          </a:p>
        </p:txBody>
      </p:sp>
    </p:spTree>
    <p:extLst>
      <p:ext uri="{BB962C8B-B14F-4D97-AF65-F5344CB8AC3E}">
        <p14:creationId xmlns:p14="http://schemas.microsoft.com/office/powerpoint/2010/main" val="176381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27</a:t>
            </a:fld>
            <a:endParaRPr lang="en-US"/>
          </a:p>
        </p:txBody>
      </p:sp>
    </p:spTree>
    <p:extLst>
      <p:ext uri="{BB962C8B-B14F-4D97-AF65-F5344CB8AC3E}">
        <p14:creationId xmlns:p14="http://schemas.microsoft.com/office/powerpoint/2010/main" val="319207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3364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12/1/20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24105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12/1/20</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155530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6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5676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84882"/>
            <a:ext cx="5730498" cy="562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712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88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253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55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12/1/20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6145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12/1/20</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411715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A3CA2D5F-795E-8540-8863-9C8CAE6A91E2}"/>
              </a:ext>
            </a:extLst>
          </p:cNvPr>
          <p:cNvSpPr txBox="1"/>
          <p:nvPr userDrawn="1"/>
        </p:nvSpPr>
        <p:spPr>
          <a:xfrm>
            <a:off x="11393905" y="154983"/>
            <a:ext cx="601579" cy="369332"/>
          </a:xfrm>
          <a:prstGeom prst="rect">
            <a:avLst/>
          </a:prstGeom>
          <a:noFill/>
        </p:spPr>
        <p:txBody>
          <a:bodyPr wrap="square" rtlCol="0">
            <a:spAutoFit/>
          </a:bodyPr>
          <a:lstStyle/>
          <a:p>
            <a:pPr algn="r"/>
            <a:fld id="{03E72132-18A4-A340-91B0-EAA9D08BB4B8}" type="slidenum">
              <a:rPr lang="en-US" smtClean="0"/>
              <a:pPr algn="r"/>
              <a:t>‹#›</a:t>
            </a:fld>
            <a:endParaRPr lang="en-US" dirty="0"/>
          </a:p>
        </p:txBody>
      </p:sp>
    </p:spTree>
    <p:extLst>
      <p:ext uri="{BB962C8B-B14F-4D97-AF65-F5344CB8AC3E}">
        <p14:creationId xmlns:p14="http://schemas.microsoft.com/office/powerpoint/2010/main" val="39222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rxiv.org/pdf/1801.05168.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freecontent.manning.com/animation-http-1-1-vs-http-2-vs-http-2-with-push/" TargetMode="External"/><Relationship Id="rId3" Type="http://schemas.openxmlformats.org/officeDocument/2006/relationships/hyperlink" Target="https://www.zdnet.com/article/http-over-quic-to-be-renamed-http3/" TargetMode="External"/><Relationship Id="rId7" Type="http://schemas.openxmlformats.org/officeDocument/2006/relationships/hyperlink" Target="https://tools.ietf.org/html/draft-ietf-quic-qpack-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ools.ietf.org/html/draft-ietf-quic-http-13" TargetMode="External"/><Relationship Id="rId5" Type="http://schemas.openxmlformats.org/officeDocument/2006/relationships/hyperlink" Target="https://tools.ietf.org/html/draft-ietf-quic-transport-13" TargetMode="External"/><Relationship Id="rId4" Type="http://schemas.openxmlformats.org/officeDocument/2006/relationships/hyperlink" Target="https://docs.google.com/document/d/1RNHkx_VvKWyWg6Lr8SZ-saqsQx7rFV-ev2jRFUoVD34/edi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onferences.sigcomm.org/sigcomm/2020/program.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83403"/>
            <a:ext cx="9144000" cy="3433436"/>
          </a:xfrm>
        </p:spPr>
        <p:txBody>
          <a:bodyPr anchor="ctr">
            <a:normAutofit fontScale="90000"/>
          </a:bodyPr>
          <a:lstStyle/>
          <a:p>
            <a:r>
              <a:rPr lang="en-US" sz="5400" dirty="0">
                <a:solidFill>
                  <a:schemeClr val="tx1"/>
                </a:solidFill>
              </a:rPr>
              <a:t>CS-340 Introduction to Computer Networking</a:t>
            </a:r>
            <a:br>
              <a:rPr lang="en-US" sz="5400" dirty="0">
                <a:solidFill>
                  <a:schemeClr val="tx1"/>
                </a:solidFill>
              </a:rPr>
            </a:br>
            <a:br>
              <a:rPr lang="en-US" sz="1800" dirty="0"/>
            </a:br>
            <a:r>
              <a:rPr lang="en-US" dirty="0"/>
              <a:t>Lecture 18: QUIC</a:t>
            </a:r>
            <a:br>
              <a:rPr lang="en-US" dirty="0"/>
            </a:br>
            <a:r>
              <a:rPr lang="en-US" dirty="0"/>
              <a:t>and Course Review</a:t>
            </a:r>
          </a:p>
        </p:txBody>
      </p:sp>
      <p:sp>
        <p:nvSpPr>
          <p:cNvPr id="3" name="Subtitle 2"/>
          <p:cNvSpPr>
            <a:spLocks noGrp="1"/>
          </p:cNvSpPr>
          <p:nvPr>
            <p:ph type="subTitle" idx="1"/>
          </p:nvPr>
        </p:nvSpPr>
        <p:spPr>
          <a:xfrm>
            <a:off x="1524000" y="4602995"/>
            <a:ext cx="9144000" cy="1135251"/>
          </a:xfrm>
        </p:spPr>
        <p:txBody>
          <a:bodyPr>
            <a:normAutofit/>
          </a:bodyPr>
          <a:lstStyle/>
          <a:p>
            <a:r>
              <a:rPr lang="en-US" sz="2800" dirty="0"/>
              <a:t>Steve Tarzia</a:t>
            </a:r>
          </a:p>
        </p:txBody>
      </p:sp>
    </p:spTree>
    <p:extLst>
      <p:ext uri="{BB962C8B-B14F-4D97-AF65-F5344CB8AC3E}">
        <p14:creationId xmlns:p14="http://schemas.microsoft.com/office/powerpoint/2010/main" val="3015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E5D5-2902-9D4E-B21D-02EF019AAF74}"/>
              </a:ext>
            </a:extLst>
          </p:cNvPr>
          <p:cNvSpPr>
            <a:spLocks noGrp="1"/>
          </p:cNvSpPr>
          <p:nvPr>
            <p:ph type="title"/>
          </p:nvPr>
        </p:nvSpPr>
        <p:spPr/>
        <p:txBody>
          <a:bodyPr/>
          <a:lstStyle/>
          <a:p>
            <a:r>
              <a:rPr lang="en-US" dirty="0"/>
              <a:t>Layered designs create constraints</a:t>
            </a:r>
          </a:p>
        </p:txBody>
      </p:sp>
      <p:sp>
        <p:nvSpPr>
          <p:cNvPr id="3" name="Content Placeholder 2">
            <a:extLst>
              <a:ext uri="{FF2B5EF4-FFF2-40B4-BE49-F238E27FC236}">
                <a16:creationId xmlns:a16="http://schemas.microsoft.com/office/drawing/2014/main" id="{2379E99C-B422-7B4B-B000-2A5B94851D87}"/>
              </a:ext>
            </a:extLst>
          </p:cNvPr>
          <p:cNvSpPr>
            <a:spLocks noGrp="1"/>
          </p:cNvSpPr>
          <p:nvPr>
            <p:ph idx="1"/>
          </p:nvPr>
        </p:nvSpPr>
        <p:spPr>
          <a:xfrm>
            <a:off x="263471" y="1146874"/>
            <a:ext cx="11639227" cy="5439905"/>
          </a:xfrm>
        </p:spPr>
        <p:txBody>
          <a:bodyPr>
            <a:normAutofit/>
          </a:bodyPr>
          <a:lstStyle/>
          <a:p>
            <a:r>
              <a:rPr lang="en-US" dirty="0"/>
              <a:t>Lower layers cannot be controlled by upper layers (cost of abstraction)</a:t>
            </a:r>
          </a:p>
          <a:p>
            <a:r>
              <a:rPr lang="en-US" dirty="0"/>
              <a:t>Some hacks exist, like TCP connection parameters allowing application to enable/disable Nagle’s algorithm.</a:t>
            </a:r>
          </a:p>
          <a:p>
            <a:r>
              <a:rPr lang="en-US" dirty="0"/>
              <a:t>Vast majority of Internet traffic is HTTP+TLS+TCP+IP</a:t>
            </a:r>
          </a:p>
          <a:p>
            <a:r>
              <a:rPr lang="en-US" dirty="0"/>
              <a:t>We can improve performance significantly by combining some of these protocols.</a:t>
            </a:r>
          </a:p>
          <a:p>
            <a:r>
              <a:rPr lang="en-US" dirty="0"/>
              <a:t>At right, we see that nowadays</a:t>
            </a:r>
            <a:br>
              <a:rPr lang="en-US" dirty="0"/>
            </a:br>
            <a:r>
              <a:rPr lang="en-US" dirty="0"/>
              <a:t>most web traffic is </a:t>
            </a:r>
            <a:r>
              <a:rPr lang="en-US" b="1" dirty="0"/>
              <a:t>encrypted</a:t>
            </a:r>
            <a:r>
              <a:rPr lang="en-US" dirty="0"/>
              <a:t>.</a:t>
            </a:r>
          </a:p>
          <a:p>
            <a:pPr lvl="1"/>
            <a:r>
              <a:rPr lang="en-US" dirty="0"/>
              <a:t>Protocols should be designed</a:t>
            </a:r>
            <a:br>
              <a:rPr lang="en-US" dirty="0"/>
            </a:br>
            <a:r>
              <a:rPr lang="en-US" dirty="0"/>
              <a:t>to make the common case</a:t>
            </a:r>
            <a:br>
              <a:rPr lang="en-US" dirty="0"/>
            </a:br>
            <a:r>
              <a:rPr lang="en-US" dirty="0"/>
              <a:t>as efficient as possible.</a:t>
            </a:r>
          </a:p>
        </p:txBody>
      </p:sp>
      <p:pic>
        <p:nvPicPr>
          <p:cNvPr id="5" name="Picture 4">
            <a:extLst>
              <a:ext uri="{FF2B5EF4-FFF2-40B4-BE49-F238E27FC236}">
                <a16:creationId xmlns:a16="http://schemas.microsoft.com/office/drawing/2014/main" id="{85578AA2-AB23-8A4C-A7F6-BCDB7CEBD933}"/>
              </a:ext>
            </a:extLst>
          </p:cNvPr>
          <p:cNvPicPr>
            <a:picLocks noChangeAspect="1"/>
          </p:cNvPicPr>
          <p:nvPr/>
        </p:nvPicPr>
        <p:blipFill>
          <a:blip r:embed="rId2"/>
          <a:stretch>
            <a:fillRect/>
          </a:stretch>
        </p:blipFill>
        <p:spPr>
          <a:xfrm>
            <a:off x="5943600" y="3939367"/>
            <a:ext cx="6248400" cy="2755900"/>
          </a:xfrm>
          <a:prstGeom prst="rect">
            <a:avLst/>
          </a:prstGeom>
        </p:spPr>
      </p:pic>
    </p:spTree>
    <p:extLst>
      <p:ext uri="{BB962C8B-B14F-4D97-AF65-F5344CB8AC3E}">
        <p14:creationId xmlns:p14="http://schemas.microsoft.com/office/powerpoint/2010/main" val="353177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3607-0A95-A742-BEEA-F9812F8BED6F}"/>
              </a:ext>
            </a:extLst>
          </p:cNvPr>
          <p:cNvSpPr>
            <a:spLocks noGrp="1"/>
          </p:cNvSpPr>
          <p:nvPr>
            <p:ph type="title"/>
          </p:nvPr>
        </p:nvSpPr>
        <p:spPr/>
        <p:txBody>
          <a:bodyPr>
            <a:normAutofit/>
          </a:bodyPr>
          <a:lstStyle/>
          <a:p>
            <a:r>
              <a:rPr lang="en-US" sz="3600" b="1" dirty="0"/>
              <a:t>Q</a:t>
            </a:r>
            <a:r>
              <a:rPr lang="en-US" sz="3600" dirty="0"/>
              <a:t>uick </a:t>
            </a:r>
            <a:r>
              <a:rPr lang="en-US" sz="3600" b="1" dirty="0"/>
              <a:t>U</a:t>
            </a:r>
            <a:r>
              <a:rPr lang="en-US" sz="3600" dirty="0"/>
              <a:t>DP </a:t>
            </a:r>
            <a:r>
              <a:rPr lang="en-US" sz="3600" b="1" dirty="0"/>
              <a:t>I</a:t>
            </a:r>
            <a:r>
              <a:rPr lang="en-US" sz="3600" dirty="0"/>
              <a:t>nternet </a:t>
            </a:r>
            <a:r>
              <a:rPr lang="en-US" sz="3600" b="1" dirty="0"/>
              <a:t>C</a:t>
            </a:r>
            <a:r>
              <a:rPr lang="en-US" sz="3600" dirty="0"/>
              <a:t>onnections</a:t>
            </a:r>
          </a:p>
        </p:txBody>
      </p:sp>
      <p:sp>
        <p:nvSpPr>
          <p:cNvPr id="3" name="Content Placeholder 2">
            <a:extLst>
              <a:ext uri="{FF2B5EF4-FFF2-40B4-BE49-F238E27FC236}">
                <a16:creationId xmlns:a16="http://schemas.microsoft.com/office/drawing/2014/main" id="{0DE022A5-AE0B-0E49-A390-04E3685C0FAC}"/>
              </a:ext>
            </a:extLst>
          </p:cNvPr>
          <p:cNvSpPr>
            <a:spLocks noGrp="1"/>
          </p:cNvSpPr>
          <p:nvPr>
            <p:ph idx="1"/>
          </p:nvPr>
        </p:nvSpPr>
        <p:spPr/>
        <p:txBody>
          <a:bodyPr>
            <a:normAutofit fontScale="92500" lnSpcReduction="20000"/>
          </a:bodyPr>
          <a:lstStyle/>
          <a:p>
            <a:r>
              <a:rPr lang="en-US" dirty="0"/>
              <a:t>Replaces TLS and TCP.</a:t>
            </a:r>
          </a:p>
          <a:p>
            <a:r>
              <a:rPr lang="en-US" dirty="0"/>
              <a:t>QUIC was designed alongside a </a:t>
            </a:r>
            <a:br>
              <a:rPr lang="en-US" dirty="0"/>
            </a:br>
            <a:r>
              <a:rPr lang="en-US" dirty="0"/>
              <a:t>new version of HTTP to work with it.</a:t>
            </a:r>
          </a:p>
          <a:p>
            <a:r>
              <a:rPr lang="en-US" dirty="0"/>
              <a:t>Development started at Google in 2012</a:t>
            </a:r>
          </a:p>
          <a:p>
            <a:r>
              <a:rPr lang="en-US" dirty="0"/>
              <a:t>Deployed in their Chrome browser,</a:t>
            </a:r>
            <a:br>
              <a:rPr lang="en-US" dirty="0"/>
            </a:br>
            <a:r>
              <a:rPr lang="en-US" dirty="0"/>
              <a:t>and services like YouTube.</a:t>
            </a:r>
          </a:p>
          <a:p>
            <a:endParaRPr lang="en-US" dirty="0"/>
          </a:p>
          <a:p>
            <a:r>
              <a:rPr lang="en-US" dirty="0"/>
              <a:t>5-10% of current Internet traffic is QUIC, as of </a:t>
            </a:r>
            <a:r>
              <a:rPr lang="en-US" dirty="0">
                <a:hlinkClick r:id="rId3"/>
              </a:rPr>
              <a:t>late 2018</a:t>
            </a:r>
            <a:r>
              <a:rPr lang="en-US" dirty="0"/>
              <a:t>.</a:t>
            </a:r>
          </a:p>
          <a:p>
            <a:pPr lvl="1"/>
            <a:r>
              <a:rPr lang="en-US" dirty="0"/>
              <a:t>Wireshark trace on your machine will show QUIC traffic if you use Chrome</a:t>
            </a:r>
          </a:p>
          <a:p>
            <a:r>
              <a:rPr lang="en-US" dirty="0"/>
              <a:t>HTTP-over-QUIC will be renamed to “</a:t>
            </a:r>
            <a:r>
              <a:rPr lang="en-US" b="1" dirty="0"/>
              <a:t>HTTP version 3</a:t>
            </a:r>
            <a:r>
              <a:rPr lang="en-US" dirty="0"/>
              <a:t>”</a:t>
            </a:r>
          </a:p>
          <a:p>
            <a:pPr lvl="1"/>
            <a:r>
              <a:rPr lang="en-US" dirty="0"/>
              <a:t>IETF announced this on November 2018 (both names are used nowadays).</a:t>
            </a:r>
          </a:p>
          <a:p>
            <a:pPr lvl="1"/>
            <a:endParaRPr lang="en-US" dirty="0"/>
          </a:p>
          <a:p>
            <a:r>
              <a:rPr lang="en-US" dirty="0"/>
              <a:t>QUIC is based on lessons learned from SPDY and HTTP/2</a:t>
            </a:r>
          </a:p>
          <a:p>
            <a:pPr lvl="1"/>
            <a:r>
              <a:rPr lang="en-US" dirty="0"/>
              <a:t>Solves problems caused by abstracting and isolating network layers ….</a:t>
            </a:r>
          </a:p>
        </p:txBody>
      </p:sp>
      <p:pic>
        <p:nvPicPr>
          <p:cNvPr id="5" name="Picture 4">
            <a:extLst>
              <a:ext uri="{FF2B5EF4-FFF2-40B4-BE49-F238E27FC236}">
                <a16:creationId xmlns:a16="http://schemas.microsoft.com/office/drawing/2014/main" id="{790A10D3-295F-E146-AAD3-FCE1C3D4B49C}"/>
              </a:ext>
            </a:extLst>
          </p:cNvPr>
          <p:cNvPicPr>
            <a:picLocks noChangeAspect="1"/>
          </p:cNvPicPr>
          <p:nvPr/>
        </p:nvPicPr>
        <p:blipFill>
          <a:blip r:embed="rId4"/>
          <a:stretch>
            <a:fillRect/>
          </a:stretch>
        </p:blipFill>
        <p:spPr>
          <a:xfrm>
            <a:off x="6568475" y="526894"/>
            <a:ext cx="5727700" cy="3429000"/>
          </a:xfrm>
          <a:prstGeom prst="rect">
            <a:avLst/>
          </a:prstGeom>
          <a:ln>
            <a:solidFill>
              <a:schemeClr val="tx1"/>
            </a:solidFill>
          </a:ln>
        </p:spPr>
      </p:pic>
    </p:spTree>
    <p:extLst>
      <p:ext uri="{BB962C8B-B14F-4D97-AF65-F5344CB8AC3E}">
        <p14:creationId xmlns:p14="http://schemas.microsoft.com/office/powerpoint/2010/main" val="35604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AE0E-3EA1-114A-8830-3698D1E80641}"/>
              </a:ext>
            </a:extLst>
          </p:cNvPr>
          <p:cNvSpPr>
            <a:spLocks noGrp="1"/>
          </p:cNvSpPr>
          <p:nvPr>
            <p:ph type="title"/>
          </p:nvPr>
        </p:nvSpPr>
        <p:spPr/>
        <p:txBody>
          <a:bodyPr/>
          <a:lstStyle/>
          <a:p>
            <a:r>
              <a:rPr lang="en-US" dirty="0"/>
              <a:t>Why UDP?</a:t>
            </a:r>
          </a:p>
        </p:txBody>
      </p:sp>
      <p:sp>
        <p:nvSpPr>
          <p:cNvPr id="3" name="Content Placeholder 2">
            <a:extLst>
              <a:ext uri="{FF2B5EF4-FFF2-40B4-BE49-F238E27FC236}">
                <a16:creationId xmlns:a16="http://schemas.microsoft.com/office/drawing/2014/main" id="{F41FBC39-1832-9348-97FA-6EAE13041990}"/>
              </a:ext>
            </a:extLst>
          </p:cNvPr>
          <p:cNvSpPr>
            <a:spLocks noGrp="1"/>
          </p:cNvSpPr>
          <p:nvPr>
            <p:ph idx="1"/>
          </p:nvPr>
        </p:nvSpPr>
        <p:spPr/>
        <p:txBody>
          <a:bodyPr/>
          <a:lstStyle/>
          <a:p>
            <a:r>
              <a:rPr lang="en-US" dirty="0"/>
              <a:t>UDP allows the user-level application to control each packet.</a:t>
            </a:r>
          </a:p>
          <a:p>
            <a:r>
              <a:rPr lang="en-US" dirty="0"/>
              <a:t>QUIC implements </a:t>
            </a:r>
            <a:r>
              <a:rPr lang="en-US" b="1" dirty="0">
                <a:solidFill>
                  <a:schemeClr val="accent6"/>
                </a:solidFill>
              </a:rPr>
              <a:t>reliable transport in an application library</a:t>
            </a:r>
            <a:r>
              <a:rPr lang="en-US" dirty="0"/>
              <a:t>, rather than letting the OS’s TCP library handle it.</a:t>
            </a:r>
          </a:p>
          <a:p>
            <a:pPr lvl="1"/>
            <a:r>
              <a:rPr lang="en-US" dirty="0"/>
              <a:t>QUIC implements retransmission, handshakes, pacing, etc. on top of UDP.</a:t>
            </a:r>
          </a:p>
          <a:p>
            <a:r>
              <a:rPr lang="en-US" dirty="0"/>
              <a:t>This allows Google’s Chrome browser to include QUIC without modifying the underlying OS.</a:t>
            </a:r>
          </a:p>
          <a:p>
            <a:r>
              <a:rPr lang="en-US" dirty="0"/>
              <a:t>Ideally, it would make sense for QUIC to be implemented as an </a:t>
            </a:r>
            <a:r>
              <a:rPr lang="en-US" i="1" dirty="0"/>
              <a:t>alternative</a:t>
            </a:r>
            <a:r>
              <a:rPr lang="en-US" dirty="0"/>
              <a:t> to UDP and TCP, directly on top of the IP layer.</a:t>
            </a:r>
          </a:p>
          <a:p>
            <a:pPr lvl="1"/>
            <a:r>
              <a:rPr lang="en-US" dirty="0"/>
              <a:t>However, existing routers, firewalls, NATs don’t know about QUIC.</a:t>
            </a:r>
          </a:p>
          <a:p>
            <a:pPr lvl="1"/>
            <a:r>
              <a:rPr lang="en-US" i="1" dirty="0"/>
              <a:t>Lesson from IPv6:</a:t>
            </a:r>
            <a:r>
              <a:rPr lang="en-US" dirty="0"/>
              <a:t> incompatibility with old hardware will block adoption.</a:t>
            </a:r>
          </a:p>
        </p:txBody>
      </p:sp>
      <p:sp>
        <p:nvSpPr>
          <p:cNvPr id="4" name="Rectangular Callout 3">
            <a:extLst>
              <a:ext uri="{FF2B5EF4-FFF2-40B4-BE49-F238E27FC236}">
                <a16:creationId xmlns:a16="http://schemas.microsoft.com/office/drawing/2014/main" id="{15E1FD46-C58B-6E4A-9838-35F6D0CF59FA}"/>
              </a:ext>
            </a:extLst>
          </p:cNvPr>
          <p:cNvSpPr/>
          <p:nvPr/>
        </p:nvSpPr>
        <p:spPr>
          <a:xfrm>
            <a:off x="10588248" y="1232695"/>
            <a:ext cx="1569462" cy="408575"/>
          </a:xfrm>
          <a:prstGeom prst="wedgeRectCallout">
            <a:avLst>
              <a:gd name="adj1" fmla="val -46726"/>
              <a:gd name="adj2" fmla="val 10065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Like Project 2!</a:t>
            </a:r>
          </a:p>
        </p:txBody>
      </p:sp>
    </p:spTree>
    <p:extLst>
      <p:ext uri="{BB962C8B-B14F-4D97-AF65-F5344CB8AC3E}">
        <p14:creationId xmlns:p14="http://schemas.microsoft.com/office/powerpoint/2010/main" val="288783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E386-41EF-604B-BE85-01CAF9DB320C}"/>
              </a:ext>
            </a:extLst>
          </p:cNvPr>
          <p:cNvSpPr>
            <a:spLocks noGrp="1"/>
          </p:cNvSpPr>
          <p:nvPr>
            <p:ph type="title"/>
          </p:nvPr>
        </p:nvSpPr>
        <p:spPr/>
        <p:txBody>
          <a:bodyPr/>
          <a:lstStyle/>
          <a:p>
            <a:r>
              <a:rPr lang="en-US" dirty="0">
                <a:solidFill>
                  <a:schemeClr val="accent2"/>
                </a:solidFill>
              </a:rPr>
              <a:t>TCP/TLS Problem #1: </a:t>
            </a:r>
            <a:r>
              <a:rPr lang="en-US" dirty="0"/>
              <a:t>Two Handshakes</a:t>
            </a:r>
          </a:p>
        </p:txBody>
      </p:sp>
      <p:sp>
        <p:nvSpPr>
          <p:cNvPr id="3" name="Content Placeholder 2">
            <a:extLst>
              <a:ext uri="{FF2B5EF4-FFF2-40B4-BE49-F238E27FC236}">
                <a16:creationId xmlns:a16="http://schemas.microsoft.com/office/drawing/2014/main" id="{0488D5E6-6E5E-964C-B69B-25D5A487892D}"/>
              </a:ext>
            </a:extLst>
          </p:cNvPr>
          <p:cNvSpPr>
            <a:spLocks noGrp="1"/>
          </p:cNvSpPr>
          <p:nvPr>
            <p:ph idx="1"/>
          </p:nvPr>
        </p:nvSpPr>
        <p:spPr>
          <a:xfrm>
            <a:off x="263471" y="1146875"/>
            <a:ext cx="3781673" cy="5422367"/>
          </a:xfrm>
        </p:spPr>
        <p:txBody>
          <a:bodyPr>
            <a:normAutofit/>
          </a:bodyPr>
          <a:lstStyle/>
          <a:p>
            <a:r>
              <a:rPr lang="en-US" dirty="0"/>
              <a:t>TLS cannot start its key exchange until after the TCP handshake</a:t>
            </a:r>
          </a:p>
          <a:p>
            <a:r>
              <a:rPr lang="en-US" dirty="0"/>
              <a:t>The speed of light is a hard limitation, so </a:t>
            </a:r>
            <a:r>
              <a:rPr lang="en-US" b="1" dirty="0"/>
              <a:t>latency</a:t>
            </a:r>
            <a:r>
              <a:rPr lang="en-US" dirty="0"/>
              <a:t> will become the dominant factor influencing performance of future networks.</a:t>
            </a:r>
          </a:p>
        </p:txBody>
      </p:sp>
      <p:pic>
        <p:nvPicPr>
          <p:cNvPr id="4" name="Content Placeholder 4">
            <a:extLst>
              <a:ext uri="{FF2B5EF4-FFF2-40B4-BE49-F238E27FC236}">
                <a16:creationId xmlns:a16="http://schemas.microsoft.com/office/drawing/2014/main" id="{D7ECFA2D-E397-2B4A-8391-907779639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3586" y="1146875"/>
            <a:ext cx="7857554" cy="5073618"/>
          </a:xfrm>
          <a:prstGeom prst="rect">
            <a:avLst/>
          </a:prstGeom>
        </p:spPr>
      </p:pic>
    </p:spTree>
    <p:extLst>
      <p:ext uri="{BB962C8B-B14F-4D97-AF65-F5344CB8AC3E}">
        <p14:creationId xmlns:p14="http://schemas.microsoft.com/office/powerpoint/2010/main" val="73521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E386-41EF-604B-BE85-01CAF9DB320C}"/>
              </a:ext>
            </a:extLst>
          </p:cNvPr>
          <p:cNvSpPr>
            <a:spLocks noGrp="1"/>
          </p:cNvSpPr>
          <p:nvPr>
            <p:ph type="title"/>
          </p:nvPr>
        </p:nvSpPr>
        <p:spPr/>
        <p:txBody>
          <a:bodyPr/>
          <a:lstStyle/>
          <a:p>
            <a:r>
              <a:rPr lang="en-US" dirty="0"/>
              <a:t>QUIC Handshakes</a:t>
            </a:r>
          </a:p>
        </p:txBody>
      </p:sp>
      <p:sp>
        <p:nvSpPr>
          <p:cNvPr id="3" name="Content Placeholder 2">
            <a:extLst>
              <a:ext uri="{FF2B5EF4-FFF2-40B4-BE49-F238E27FC236}">
                <a16:creationId xmlns:a16="http://schemas.microsoft.com/office/drawing/2014/main" id="{0488D5E6-6E5E-964C-B69B-25D5A487892D}"/>
              </a:ext>
            </a:extLst>
          </p:cNvPr>
          <p:cNvSpPr>
            <a:spLocks noGrp="1"/>
          </p:cNvSpPr>
          <p:nvPr>
            <p:ph idx="1"/>
          </p:nvPr>
        </p:nvSpPr>
        <p:spPr>
          <a:xfrm>
            <a:off x="263471" y="1146875"/>
            <a:ext cx="3938540" cy="5422367"/>
          </a:xfrm>
        </p:spPr>
        <p:txBody>
          <a:bodyPr>
            <a:normAutofit fontScale="92500" lnSpcReduction="20000"/>
          </a:bodyPr>
          <a:lstStyle/>
          <a:p>
            <a:r>
              <a:rPr lang="en-US" b="1" dirty="0">
                <a:solidFill>
                  <a:schemeClr val="accent6"/>
                </a:solidFill>
              </a:rPr>
              <a:t>Worst case</a:t>
            </a:r>
            <a:r>
              <a:rPr lang="en-US" dirty="0">
                <a:solidFill>
                  <a:schemeClr val="accent6"/>
                </a:solidFill>
              </a:rPr>
              <a:t>: </a:t>
            </a:r>
            <a:r>
              <a:rPr lang="en-US" dirty="0"/>
              <a:t>combine TCP+TLS handshakes.</a:t>
            </a:r>
          </a:p>
          <a:p>
            <a:pPr lvl="1"/>
            <a:r>
              <a:rPr lang="en-US" dirty="0"/>
              <a:t>Send public key and other encryption parameters in the </a:t>
            </a:r>
            <a:r>
              <a:rPr lang="en-US" b="1" dirty="0"/>
              <a:t>first packet.</a:t>
            </a:r>
          </a:p>
          <a:p>
            <a:pPr lvl="1"/>
            <a:r>
              <a:rPr lang="en-US" dirty="0"/>
              <a:t>Server “REJ” response provides pub key.</a:t>
            </a:r>
          </a:p>
          <a:p>
            <a:r>
              <a:rPr lang="en-US" b="1" dirty="0">
                <a:solidFill>
                  <a:schemeClr val="accent6"/>
                </a:solidFill>
              </a:rPr>
              <a:t>Best case</a:t>
            </a:r>
            <a:r>
              <a:rPr lang="en-US" dirty="0">
                <a:solidFill>
                  <a:schemeClr val="accent6"/>
                </a:solidFill>
              </a:rPr>
              <a:t>: </a:t>
            </a:r>
            <a:r>
              <a:rPr lang="en-US" b="1" dirty="0"/>
              <a:t>zero-RTT handshake</a:t>
            </a:r>
          </a:p>
          <a:p>
            <a:pPr lvl="1"/>
            <a:r>
              <a:rPr lang="en-US" dirty="0"/>
              <a:t>Remember long-lived public key from previous connection to the same server.</a:t>
            </a:r>
          </a:p>
          <a:p>
            <a:pPr lvl="1"/>
            <a:r>
              <a:rPr lang="en-US" dirty="0"/>
              <a:t>Send encrypted request along with the client’s pub key.</a:t>
            </a:r>
          </a:p>
          <a:p>
            <a:pPr lvl="1"/>
            <a:endParaRPr lang="en-US" dirty="0"/>
          </a:p>
        </p:txBody>
      </p:sp>
      <p:pic>
        <p:nvPicPr>
          <p:cNvPr id="4" name="Content Placeholder 4">
            <a:extLst>
              <a:ext uri="{FF2B5EF4-FFF2-40B4-BE49-F238E27FC236}">
                <a16:creationId xmlns:a16="http://schemas.microsoft.com/office/drawing/2014/main" id="{D7ECFA2D-E397-2B4A-8391-907779639068}"/>
              </a:ext>
            </a:extLst>
          </p:cNvPr>
          <p:cNvPicPr>
            <a:picLocks noChangeAspect="1"/>
          </p:cNvPicPr>
          <p:nvPr/>
        </p:nvPicPr>
        <p:blipFill>
          <a:blip r:embed="rId2"/>
          <a:stretch>
            <a:fillRect/>
          </a:stretch>
        </p:blipFill>
        <p:spPr>
          <a:xfrm>
            <a:off x="4202011" y="1419507"/>
            <a:ext cx="7857554" cy="4877102"/>
          </a:xfrm>
          <a:prstGeom prst="rect">
            <a:avLst/>
          </a:prstGeom>
        </p:spPr>
      </p:pic>
      <p:sp>
        <p:nvSpPr>
          <p:cNvPr id="5" name="Rectangular Callout 4">
            <a:extLst>
              <a:ext uri="{FF2B5EF4-FFF2-40B4-BE49-F238E27FC236}">
                <a16:creationId xmlns:a16="http://schemas.microsoft.com/office/drawing/2014/main" id="{A3E13931-21BD-D04F-8351-CD445AC32ECC}"/>
              </a:ext>
            </a:extLst>
          </p:cNvPr>
          <p:cNvSpPr/>
          <p:nvPr/>
        </p:nvSpPr>
        <p:spPr>
          <a:xfrm>
            <a:off x="4873248" y="674370"/>
            <a:ext cx="2339082" cy="622548"/>
          </a:xfrm>
          <a:prstGeom prst="wedgeRectCallout">
            <a:avLst>
              <a:gd name="adj1" fmla="val -12596"/>
              <a:gd name="adj2" fmla="val 1471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CHLO = Client Hello</a:t>
            </a:r>
          </a:p>
          <a:p>
            <a:r>
              <a:rPr lang="en-US" dirty="0"/>
              <a:t>REJ = Rejection</a:t>
            </a:r>
          </a:p>
        </p:txBody>
      </p:sp>
    </p:spTree>
    <p:extLst>
      <p:ext uri="{BB962C8B-B14F-4D97-AF65-F5344CB8AC3E}">
        <p14:creationId xmlns:p14="http://schemas.microsoft.com/office/powerpoint/2010/main" val="191291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4B1C-533E-1C4A-816A-486CD566BED9}"/>
              </a:ext>
            </a:extLst>
          </p:cNvPr>
          <p:cNvSpPr>
            <a:spLocks noGrp="1"/>
          </p:cNvSpPr>
          <p:nvPr>
            <p:ph type="title"/>
          </p:nvPr>
        </p:nvSpPr>
        <p:spPr/>
        <p:txBody>
          <a:bodyPr/>
          <a:lstStyle/>
          <a:p>
            <a:r>
              <a:rPr lang="en-US" dirty="0">
                <a:solidFill>
                  <a:schemeClr val="accent2"/>
                </a:solidFill>
              </a:rPr>
              <a:t>HTTP Problem #2: </a:t>
            </a:r>
            <a:r>
              <a:rPr lang="en-US" dirty="0"/>
              <a:t>Multiple streams are expensive</a:t>
            </a:r>
          </a:p>
        </p:txBody>
      </p:sp>
      <p:sp>
        <p:nvSpPr>
          <p:cNvPr id="3" name="Content Placeholder 2">
            <a:extLst>
              <a:ext uri="{FF2B5EF4-FFF2-40B4-BE49-F238E27FC236}">
                <a16:creationId xmlns:a16="http://schemas.microsoft.com/office/drawing/2014/main" id="{E5C3781B-78B6-A14F-A0B5-94C0A951B3B6}"/>
              </a:ext>
            </a:extLst>
          </p:cNvPr>
          <p:cNvSpPr>
            <a:spLocks noGrp="1"/>
          </p:cNvSpPr>
          <p:nvPr>
            <p:ph idx="1"/>
          </p:nvPr>
        </p:nvSpPr>
        <p:spPr/>
        <p:txBody>
          <a:bodyPr/>
          <a:lstStyle/>
          <a:p>
            <a:r>
              <a:rPr lang="en-US" dirty="0"/>
              <a:t>Web browsers make many requests to load a page:</a:t>
            </a:r>
          </a:p>
          <a:p>
            <a:pPr lvl="1"/>
            <a:r>
              <a:rPr lang="en-US" dirty="0"/>
              <a:t>Initial HTML page, plus many CSS, </a:t>
            </a:r>
            <a:r>
              <a:rPr lang="en-US" dirty="0" err="1"/>
              <a:t>Javascript</a:t>
            </a:r>
            <a:r>
              <a:rPr lang="en-US" dirty="0"/>
              <a:t>, AJAX, and Image requests,</a:t>
            </a:r>
            <a:br>
              <a:rPr lang="en-US" dirty="0"/>
            </a:br>
            <a:r>
              <a:rPr lang="en-US" dirty="0"/>
              <a:t>all of which might be retrieved from the same server.</a:t>
            </a:r>
          </a:p>
          <a:p>
            <a:r>
              <a:rPr lang="en-US" dirty="0"/>
              <a:t>Each request needs:</a:t>
            </a:r>
          </a:p>
          <a:p>
            <a:pPr lvl="1"/>
            <a:r>
              <a:rPr lang="en-US" dirty="0"/>
              <a:t>its own TCP+TLS connection (with significant handshake setup </a:t>
            </a:r>
            <a:r>
              <a:rPr lang="en-US" b="1" dirty="0"/>
              <a:t>latency</a:t>
            </a:r>
            <a:r>
              <a:rPr lang="en-US" dirty="0"/>
              <a:t>),</a:t>
            </a:r>
          </a:p>
          <a:p>
            <a:pPr lvl="1"/>
            <a:r>
              <a:rPr lang="en-US" dirty="0"/>
              <a:t>or to </a:t>
            </a:r>
            <a:r>
              <a:rPr lang="en-US" b="1" dirty="0"/>
              <a:t>wait</a:t>
            </a:r>
            <a:r>
              <a:rPr lang="en-US" dirty="0"/>
              <a:t> for an existing request to finish, in order to reuse its connection.</a:t>
            </a:r>
          </a:p>
          <a:p>
            <a:r>
              <a:rPr lang="en-US" dirty="0"/>
              <a:t>SPDY and HTTP/2 solved this problem by multiplexing many HTTP connections on a single TCP/TLS socket:</a:t>
            </a:r>
          </a:p>
          <a:p>
            <a:pPr lvl="1"/>
            <a:r>
              <a:rPr lang="en-US" dirty="0"/>
              <a:t>Allows a single socket to handle many HTTP requests </a:t>
            </a:r>
            <a:r>
              <a:rPr lang="en-US" b="1" dirty="0"/>
              <a:t>in parallel</a:t>
            </a:r>
            <a:r>
              <a:rPr lang="en-US" dirty="0"/>
              <a:t>.</a:t>
            </a:r>
          </a:p>
          <a:p>
            <a:pPr lvl="1"/>
            <a:r>
              <a:rPr lang="en-US" dirty="0"/>
              <a:t>Adds a </a:t>
            </a:r>
            <a:r>
              <a:rPr lang="en-US" b="1" dirty="0"/>
              <a:t>stream id </a:t>
            </a:r>
            <a:r>
              <a:rPr lang="en-US" dirty="0"/>
              <a:t>to distinguish multiple streams in a single socket.</a:t>
            </a:r>
          </a:p>
          <a:p>
            <a:pPr lvl="1"/>
            <a:r>
              <a:rPr lang="en-US" dirty="0"/>
              <a:t>HTTP/2 is used in about 50% of web traffic.</a:t>
            </a:r>
          </a:p>
        </p:txBody>
      </p:sp>
    </p:spTree>
    <p:extLst>
      <p:ext uri="{BB962C8B-B14F-4D97-AF65-F5344CB8AC3E}">
        <p14:creationId xmlns:p14="http://schemas.microsoft.com/office/powerpoint/2010/main" val="102839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A6AD-F63E-4A43-8D03-24F0CCB2A59C}"/>
              </a:ext>
            </a:extLst>
          </p:cNvPr>
          <p:cNvSpPr>
            <a:spLocks noGrp="1"/>
          </p:cNvSpPr>
          <p:nvPr>
            <p:ph type="title"/>
          </p:nvPr>
        </p:nvSpPr>
        <p:spPr/>
        <p:txBody>
          <a:bodyPr/>
          <a:lstStyle/>
          <a:p>
            <a:r>
              <a:rPr lang="en-US" dirty="0"/>
              <a:t>HTTP/1.1</a:t>
            </a:r>
          </a:p>
        </p:txBody>
      </p:sp>
      <p:pic>
        <p:nvPicPr>
          <p:cNvPr id="5" name="Content Placeholder 4">
            <a:extLst>
              <a:ext uri="{FF2B5EF4-FFF2-40B4-BE49-F238E27FC236}">
                <a16:creationId xmlns:a16="http://schemas.microsoft.com/office/drawing/2014/main" id="{A05443A9-8817-ED48-BCBB-A194FA69D644}"/>
              </a:ext>
            </a:extLst>
          </p:cNvPr>
          <p:cNvPicPr>
            <a:picLocks noGrp="1" noChangeAspect="1"/>
          </p:cNvPicPr>
          <p:nvPr>
            <p:ph sz="half" idx="1"/>
          </p:nvPr>
        </p:nvPicPr>
        <p:blipFill>
          <a:blip r:embed="rId2"/>
          <a:stretch>
            <a:fillRect/>
          </a:stretch>
        </p:blipFill>
        <p:spPr>
          <a:xfrm>
            <a:off x="0" y="1023348"/>
            <a:ext cx="12192000" cy="4389120"/>
          </a:xfrm>
        </p:spPr>
      </p:pic>
      <p:sp>
        <p:nvSpPr>
          <p:cNvPr id="6" name="Content Placeholder 5">
            <a:extLst>
              <a:ext uri="{FF2B5EF4-FFF2-40B4-BE49-F238E27FC236}">
                <a16:creationId xmlns:a16="http://schemas.microsoft.com/office/drawing/2014/main" id="{05DC18C1-E9E2-314B-8976-A6F51EDEBE87}"/>
              </a:ext>
            </a:extLst>
          </p:cNvPr>
          <p:cNvSpPr>
            <a:spLocks noGrp="1"/>
          </p:cNvSpPr>
          <p:nvPr>
            <p:ph sz="half" idx="2"/>
          </p:nvPr>
        </p:nvSpPr>
        <p:spPr>
          <a:xfrm>
            <a:off x="263471" y="5555848"/>
            <a:ext cx="11639227" cy="1154918"/>
          </a:xfrm>
        </p:spPr>
        <p:txBody>
          <a:bodyPr>
            <a:normAutofit/>
          </a:bodyPr>
          <a:lstStyle/>
          <a:p>
            <a:r>
              <a:rPr lang="en-US" dirty="0"/>
              <a:t>Multiple TCP/TLS handshakes are required</a:t>
            </a:r>
          </a:p>
          <a:p>
            <a:r>
              <a:rPr lang="en-US" dirty="0"/>
              <a:t>Client must read response before making requests for related content.</a:t>
            </a:r>
          </a:p>
          <a:p>
            <a:endParaRPr lang="en-US" dirty="0"/>
          </a:p>
        </p:txBody>
      </p:sp>
    </p:spTree>
    <p:extLst>
      <p:ext uri="{BB962C8B-B14F-4D97-AF65-F5344CB8AC3E}">
        <p14:creationId xmlns:p14="http://schemas.microsoft.com/office/powerpoint/2010/main" val="4106932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A6AD-F63E-4A43-8D03-24F0CCB2A59C}"/>
              </a:ext>
            </a:extLst>
          </p:cNvPr>
          <p:cNvSpPr>
            <a:spLocks noGrp="1"/>
          </p:cNvSpPr>
          <p:nvPr>
            <p:ph type="title"/>
          </p:nvPr>
        </p:nvSpPr>
        <p:spPr/>
        <p:txBody>
          <a:bodyPr/>
          <a:lstStyle/>
          <a:p>
            <a:r>
              <a:rPr lang="en-US" dirty="0"/>
              <a:t>HTTP/2</a:t>
            </a:r>
          </a:p>
        </p:txBody>
      </p:sp>
      <p:pic>
        <p:nvPicPr>
          <p:cNvPr id="5" name="Content Placeholder 4">
            <a:extLst>
              <a:ext uri="{FF2B5EF4-FFF2-40B4-BE49-F238E27FC236}">
                <a16:creationId xmlns:a16="http://schemas.microsoft.com/office/drawing/2014/main" id="{A05443A9-8817-ED48-BCBB-A194FA69D644}"/>
              </a:ext>
            </a:extLst>
          </p:cNvPr>
          <p:cNvPicPr>
            <a:picLocks noGrp="1" noChangeAspect="1"/>
          </p:cNvPicPr>
          <p:nvPr>
            <p:ph sz="half" idx="1"/>
          </p:nvPr>
        </p:nvPicPr>
        <p:blipFill>
          <a:blip r:embed="rId2"/>
          <a:stretch>
            <a:fillRect/>
          </a:stretch>
        </p:blipFill>
        <p:spPr>
          <a:xfrm>
            <a:off x="44989" y="872877"/>
            <a:ext cx="12147011" cy="4389120"/>
          </a:xfrm>
        </p:spPr>
      </p:pic>
      <p:sp>
        <p:nvSpPr>
          <p:cNvPr id="6" name="Content Placeholder 5">
            <a:extLst>
              <a:ext uri="{FF2B5EF4-FFF2-40B4-BE49-F238E27FC236}">
                <a16:creationId xmlns:a16="http://schemas.microsoft.com/office/drawing/2014/main" id="{05DC18C1-E9E2-314B-8976-A6F51EDEBE87}"/>
              </a:ext>
            </a:extLst>
          </p:cNvPr>
          <p:cNvSpPr>
            <a:spLocks noGrp="1"/>
          </p:cNvSpPr>
          <p:nvPr>
            <p:ph sz="half" idx="2"/>
          </p:nvPr>
        </p:nvSpPr>
        <p:spPr>
          <a:xfrm>
            <a:off x="263471" y="5405377"/>
            <a:ext cx="11806609" cy="1305389"/>
          </a:xfrm>
        </p:spPr>
        <p:txBody>
          <a:bodyPr>
            <a:normAutofit fontScale="85000" lnSpcReduction="20000"/>
          </a:bodyPr>
          <a:lstStyle/>
          <a:p>
            <a:r>
              <a:rPr lang="en-US" dirty="0"/>
              <a:t>Only one TCP/TLS </a:t>
            </a:r>
            <a:r>
              <a:rPr lang="en-US" dirty="0" err="1"/>
              <a:t>connetction</a:t>
            </a:r>
            <a:r>
              <a:rPr lang="en-US" dirty="0"/>
              <a:t>/handshake is required for</a:t>
            </a:r>
            <a:r>
              <a:rPr lang="en-US" dirty="0">
                <a:sym typeface="Wingdings" pitchFamily="2" charset="2"/>
              </a:rPr>
              <a:t> multiple</a:t>
            </a:r>
            <a:r>
              <a:rPr lang="en-US" dirty="0"/>
              <a:t> HTTP requests.</a:t>
            </a:r>
          </a:p>
          <a:p>
            <a:r>
              <a:rPr lang="en-US" dirty="0"/>
              <a:t>Latency of later requests is reduced, due to connection reuse.</a:t>
            </a:r>
          </a:p>
          <a:p>
            <a:r>
              <a:rPr lang="en-US" dirty="0"/>
              <a:t>Fewer TCP port numbers are reserved on the client side</a:t>
            </a:r>
          </a:p>
          <a:p>
            <a:endParaRPr lang="en-US" dirty="0"/>
          </a:p>
        </p:txBody>
      </p:sp>
    </p:spTree>
    <p:extLst>
      <p:ext uri="{BB962C8B-B14F-4D97-AF65-F5344CB8AC3E}">
        <p14:creationId xmlns:p14="http://schemas.microsoft.com/office/powerpoint/2010/main" val="106746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A6AD-F63E-4A43-8D03-24F0CCB2A59C}"/>
              </a:ext>
            </a:extLst>
          </p:cNvPr>
          <p:cNvSpPr>
            <a:spLocks noGrp="1"/>
          </p:cNvSpPr>
          <p:nvPr>
            <p:ph type="title"/>
          </p:nvPr>
        </p:nvSpPr>
        <p:spPr/>
        <p:txBody>
          <a:bodyPr/>
          <a:lstStyle/>
          <a:p>
            <a:r>
              <a:rPr lang="en-US" dirty="0"/>
              <a:t>HTTP/2 with Server Push</a:t>
            </a:r>
          </a:p>
        </p:txBody>
      </p:sp>
      <p:pic>
        <p:nvPicPr>
          <p:cNvPr id="5" name="Content Placeholder 4">
            <a:extLst>
              <a:ext uri="{FF2B5EF4-FFF2-40B4-BE49-F238E27FC236}">
                <a16:creationId xmlns:a16="http://schemas.microsoft.com/office/drawing/2014/main" id="{A05443A9-8817-ED48-BCBB-A194FA69D644}"/>
              </a:ext>
            </a:extLst>
          </p:cNvPr>
          <p:cNvPicPr>
            <a:picLocks noGrp="1" noChangeAspect="1"/>
          </p:cNvPicPr>
          <p:nvPr>
            <p:ph sz="half" idx="1"/>
          </p:nvPr>
        </p:nvPicPr>
        <p:blipFill>
          <a:blip r:embed="rId3"/>
          <a:stretch>
            <a:fillRect/>
          </a:stretch>
        </p:blipFill>
        <p:spPr>
          <a:xfrm>
            <a:off x="44989" y="960896"/>
            <a:ext cx="12147011" cy="4162375"/>
          </a:xfrm>
        </p:spPr>
      </p:pic>
      <p:sp>
        <p:nvSpPr>
          <p:cNvPr id="6" name="Content Placeholder 5">
            <a:extLst>
              <a:ext uri="{FF2B5EF4-FFF2-40B4-BE49-F238E27FC236}">
                <a16:creationId xmlns:a16="http://schemas.microsoft.com/office/drawing/2014/main" id="{05DC18C1-E9E2-314B-8976-A6F51EDEBE87}"/>
              </a:ext>
            </a:extLst>
          </p:cNvPr>
          <p:cNvSpPr>
            <a:spLocks noGrp="1"/>
          </p:cNvSpPr>
          <p:nvPr>
            <p:ph sz="half" idx="2"/>
          </p:nvPr>
        </p:nvSpPr>
        <p:spPr>
          <a:xfrm>
            <a:off x="263471" y="5393803"/>
            <a:ext cx="11639227" cy="1316963"/>
          </a:xfrm>
        </p:spPr>
        <p:txBody>
          <a:bodyPr>
            <a:normAutofit fontScale="85000" lnSpcReduction="20000"/>
          </a:bodyPr>
          <a:lstStyle/>
          <a:p>
            <a:r>
              <a:rPr lang="en-US" dirty="0"/>
              <a:t>Server predicts that client will request certain documents next.</a:t>
            </a:r>
          </a:p>
          <a:p>
            <a:r>
              <a:rPr lang="en-US" dirty="0"/>
              <a:t>Multiple responses are sent along with the initial request and cached locally.</a:t>
            </a:r>
          </a:p>
          <a:p>
            <a:r>
              <a:rPr lang="en-US" dirty="0"/>
              <a:t>Client will use the predictively cached responses if necessary.</a:t>
            </a:r>
          </a:p>
          <a:p>
            <a:endParaRPr lang="en-US" dirty="0"/>
          </a:p>
        </p:txBody>
      </p:sp>
    </p:spTree>
    <p:extLst>
      <p:ext uri="{BB962C8B-B14F-4D97-AF65-F5344CB8AC3E}">
        <p14:creationId xmlns:p14="http://schemas.microsoft.com/office/powerpoint/2010/main" val="68403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6802-E1B2-4A46-87D0-88F60ED28FB3}"/>
              </a:ext>
            </a:extLst>
          </p:cNvPr>
          <p:cNvSpPr>
            <a:spLocks noGrp="1"/>
          </p:cNvSpPr>
          <p:nvPr>
            <p:ph type="title"/>
          </p:nvPr>
        </p:nvSpPr>
        <p:spPr/>
        <p:txBody>
          <a:bodyPr/>
          <a:lstStyle/>
          <a:p>
            <a:r>
              <a:rPr lang="en-US" dirty="0"/>
              <a:t>HTTP/1.1 vs HTTP/2 (multiple streams)</a:t>
            </a:r>
          </a:p>
        </p:txBody>
      </p:sp>
      <p:pic>
        <p:nvPicPr>
          <p:cNvPr id="5" name="Content Placeholder 4">
            <a:extLst>
              <a:ext uri="{FF2B5EF4-FFF2-40B4-BE49-F238E27FC236}">
                <a16:creationId xmlns:a16="http://schemas.microsoft.com/office/drawing/2014/main" id="{569772B2-D217-6A42-BA65-83A1DBF30C67}"/>
              </a:ext>
            </a:extLst>
          </p:cNvPr>
          <p:cNvPicPr>
            <a:picLocks noGrp="1" noChangeAspect="1"/>
          </p:cNvPicPr>
          <p:nvPr>
            <p:ph idx="1"/>
          </p:nvPr>
        </p:nvPicPr>
        <p:blipFill>
          <a:blip r:embed="rId3"/>
          <a:stretch>
            <a:fillRect/>
          </a:stretch>
        </p:blipFill>
        <p:spPr>
          <a:xfrm>
            <a:off x="1635111" y="1146175"/>
            <a:ext cx="8896377" cy="5595938"/>
          </a:xfrm>
        </p:spPr>
      </p:pic>
    </p:spTree>
    <p:extLst>
      <p:ext uri="{BB962C8B-B14F-4D97-AF65-F5344CB8AC3E}">
        <p14:creationId xmlns:p14="http://schemas.microsoft.com/office/powerpoint/2010/main" val="213449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Lecture: Mobility</a:t>
            </a:r>
          </a:p>
        </p:txBody>
      </p:sp>
      <p:sp>
        <p:nvSpPr>
          <p:cNvPr id="3" name="Content Placeholder 2"/>
          <p:cNvSpPr>
            <a:spLocks noGrp="1"/>
          </p:cNvSpPr>
          <p:nvPr>
            <p:ph idx="1"/>
          </p:nvPr>
        </p:nvSpPr>
        <p:spPr/>
        <p:txBody>
          <a:bodyPr>
            <a:normAutofit/>
          </a:bodyPr>
          <a:lstStyle/>
          <a:p>
            <a:r>
              <a:rPr lang="en-US" dirty="0"/>
              <a:t>IP addressing was designed for a static world.</a:t>
            </a:r>
          </a:p>
          <a:p>
            <a:r>
              <a:rPr lang="en-US" b="1" dirty="0">
                <a:solidFill>
                  <a:schemeClr val="accent6"/>
                </a:solidFill>
              </a:rPr>
              <a:t>Mobile IP </a:t>
            </a:r>
            <a:r>
              <a:rPr lang="en-US" dirty="0"/>
              <a:t>gives host a permanent </a:t>
            </a:r>
            <a:r>
              <a:rPr lang="en-US" b="1" dirty="0">
                <a:solidFill>
                  <a:schemeClr val="accent6"/>
                </a:solidFill>
              </a:rPr>
              <a:t>home address</a:t>
            </a:r>
            <a:r>
              <a:rPr lang="en-US" dirty="0"/>
              <a:t>.</a:t>
            </a:r>
          </a:p>
          <a:p>
            <a:pPr lvl="1"/>
            <a:r>
              <a:rPr lang="en-US" dirty="0"/>
              <a:t>Registers with </a:t>
            </a:r>
            <a:r>
              <a:rPr lang="en-US" b="1" dirty="0">
                <a:solidFill>
                  <a:schemeClr val="accent6"/>
                </a:solidFill>
              </a:rPr>
              <a:t>Foreign Agent </a:t>
            </a:r>
            <a:r>
              <a:rPr lang="en-US" dirty="0"/>
              <a:t>which registers with </a:t>
            </a:r>
            <a:r>
              <a:rPr lang="en-US" b="1" dirty="0">
                <a:solidFill>
                  <a:schemeClr val="accent6"/>
                </a:solidFill>
              </a:rPr>
              <a:t>Home Agent</a:t>
            </a:r>
            <a:r>
              <a:rPr lang="en-US" dirty="0"/>
              <a:t>.</a:t>
            </a:r>
          </a:p>
          <a:p>
            <a:pPr lvl="1"/>
            <a:r>
              <a:rPr lang="en-US" dirty="0"/>
              <a:t>Home agent encapsulates received traffic in </a:t>
            </a:r>
            <a:r>
              <a:rPr lang="en-US" b="1" dirty="0">
                <a:solidFill>
                  <a:schemeClr val="accent6"/>
                </a:solidFill>
              </a:rPr>
              <a:t>IP tunnel</a:t>
            </a:r>
            <a:r>
              <a:rPr lang="en-US" dirty="0"/>
              <a:t>, forwards traffic to foreign agent at </a:t>
            </a:r>
            <a:r>
              <a:rPr lang="en-US" b="1" dirty="0">
                <a:solidFill>
                  <a:schemeClr val="accent6"/>
                </a:solidFill>
              </a:rPr>
              <a:t>care-of address</a:t>
            </a:r>
            <a:r>
              <a:rPr lang="en-US" dirty="0"/>
              <a:t>.</a:t>
            </a:r>
          </a:p>
          <a:p>
            <a:r>
              <a:rPr lang="en-US" dirty="0"/>
              <a:t>Smartphone push notifications also use </a:t>
            </a:r>
            <a:r>
              <a:rPr lang="en-US" b="1" dirty="0">
                <a:solidFill>
                  <a:schemeClr val="accent6"/>
                </a:solidFill>
              </a:rPr>
              <a:t>location registration</a:t>
            </a:r>
            <a:r>
              <a:rPr lang="en-US" dirty="0"/>
              <a:t>.</a:t>
            </a:r>
          </a:p>
          <a:p>
            <a:r>
              <a:rPr lang="en-US" b="1" dirty="0">
                <a:solidFill>
                  <a:schemeClr val="accent6"/>
                </a:solidFill>
              </a:rPr>
              <a:t>Handoff</a:t>
            </a:r>
            <a:r>
              <a:rPr lang="en-US" dirty="0"/>
              <a:t>: set up the 2</a:t>
            </a:r>
            <a:r>
              <a:rPr lang="en-US" baseline="30000" dirty="0"/>
              <a:t>nd</a:t>
            </a:r>
            <a:r>
              <a:rPr lang="en-US" dirty="0"/>
              <a:t> channel, transfer connection, then close 1</a:t>
            </a:r>
            <a:r>
              <a:rPr lang="en-US" baseline="30000" dirty="0"/>
              <a:t>st</a:t>
            </a:r>
            <a:r>
              <a:rPr lang="en-US" dirty="0"/>
              <a:t>.</a:t>
            </a:r>
          </a:p>
        </p:txBody>
      </p:sp>
    </p:spTree>
    <p:extLst>
      <p:ext uri="{BB962C8B-B14F-4D97-AF65-F5344CB8AC3E}">
        <p14:creationId xmlns:p14="http://schemas.microsoft.com/office/powerpoint/2010/main" val="332970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C304-7309-DF4D-A325-827DDB3E342F}"/>
              </a:ext>
            </a:extLst>
          </p:cNvPr>
          <p:cNvSpPr>
            <a:spLocks noGrp="1"/>
          </p:cNvSpPr>
          <p:nvPr>
            <p:ph type="title"/>
          </p:nvPr>
        </p:nvSpPr>
        <p:spPr/>
        <p:txBody>
          <a:bodyPr>
            <a:normAutofit fontScale="90000"/>
          </a:bodyPr>
          <a:lstStyle/>
          <a:p>
            <a:r>
              <a:rPr lang="en-US" dirty="0"/>
              <a:t>HTTP/2 over TCP is prone to </a:t>
            </a:r>
            <a:r>
              <a:rPr lang="en-US" b="1" dirty="0"/>
              <a:t>head-of-line blocking</a:t>
            </a:r>
          </a:p>
        </p:txBody>
      </p:sp>
      <p:sp>
        <p:nvSpPr>
          <p:cNvPr id="3" name="Content Placeholder 2">
            <a:extLst>
              <a:ext uri="{FF2B5EF4-FFF2-40B4-BE49-F238E27FC236}">
                <a16:creationId xmlns:a16="http://schemas.microsoft.com/office/drawing/2014/main" id="{85779576-810B-6849-B847-5B30AA3F1D9C}"/>
              </a:ext>
            </a:extLst>
          </p:cNvPr>
          <p:cNvSpPr>
            <a:spLocks noGrp="1"/>
          </p:cNvSpPr>
          <p:nvPr>
            <p:ph idx="1"/>
          </p:nvPr>
        </p:nvSpPr>
        <p:spPr/>
        <p:txBody>
          <a:bodyPr/>
          <a:lstStyle/>
          <a:p>
            <a:r>
              <a:rPr lang="en-US" dirty="0"/>
              <a:t>Remember that TCP is a stream-oriented protocol.</a:t>
            </a:r>
          </a:p>
          <a:p>
            <a:r>
              <a:rPr lang="en-US" dirty="0"/>
              <a:t>If a packet is dropped, then later packets in the stream can be buffered by the receiver, but they cannot be delivered up the to application layer until the dropped packet is retransmitted and received.</a:t>
            </a:r>
          </a:p>
          <a:p>
            <a:pPr lvl="1"/>
            <a:r>
              <a:rPr lang="en-US" dirty="0"/>
              <a:t>In other words, the application must receive data in order (in a stream).</a:t>
            </a:r>
          </a:p>
          <a:p>
            <a:r>
              <a:rPr lang="en-US" dirty="0"/>
              <a:t>HTTP/2 transmits many HTTP requests’ data in a single TCP stream.</a:t>
            </a:r>
          </a:p>
          <a:p>
            <a:r>
              <a:rPr lang="en-US" dirty="0"/>
              <a:t>The dropped packet may involve only one (or a subset) of the HTTP streams, so it’s not necessary to block them all.  TCP forces this!</a:t>
            </a:r>
          </a:p>
        </p:txBody>
      </p:sp>
    </p:spTree>
    <p:extLst>
      <p:ext uri="{BB962C8B-B14F-4D97-AF65-F5344CB8AC3E}">
        <p14:creationId xmlns:p14="http://schemas.microsoft.com/office/powerpoint/2010/main" val="212293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9535-F48A-D94D-A238-BB85D46E92AD}"/>
              </a:ext>
            </a:extLst>
          </p:cNvPr>
          <p:cNvSpPr>
            <a:spLocks noGrp="1"/>
          </p:cNvSpPr>
          <p:nvPr>
            <p:ph type="title"/>
          </p:nvPr>
        </p:nvSpPr>
        <p:spPr/>
        <p:txBody>
          <a:bodyPr/>
          <a:lstStyle/>
          <a:p>
            <a:r>
              <a:rPr lang="en-US" dirty="0"/>
              <a:t>Head-of-line blocking </a:t>
            </a:r>
            <a:r>
              <a:rPr lang="en-US" i="1" dirty="0"/>
              <a:t>(in general)</a:t>
            </a:r>
          </a:p>
        </p:txBody>
      </p:sp>
      <p:sp>
        <p:nvSpPr>
          <p:cNvPr id="4" name="Content Placeholder 3">
            <a:extLst>
              <a:ext uri="{FF2B5EF4-FFF2-40B4-BE49-F238E27FC236}">
                <a16:creationId xmlns:a16="http://schemas.microsoft.com/office/drawing/2014/main" id="{E6ACB76C-0A8F-5448-B310-FBFEBD33044B}"/>
              </a:ext>
            </a:extLst>
          </p:cNvPr>
          <p:cNvSpPr>
            <a:spLocks noGrp="1"/>
          </p:cNvSpPr>
          <p:nvPr>
            <p:ph sz="half" idx="1"/>
          </p:nvPr>
        </p:nvSpPr>
        <p:spPr>
          <a:xfrm>
            <a:off x="263471" y="1084881"/>
            <a:ext cx="11639227" cy="5625885"/>
          </a:xfrm>
        </p:spPr>
        <p:txBody>
          <a:bodyPr>
            <a:normAutofit/>
          </a:bodyPr>
          <a:lstStyle/>
          <a:p>
            <a:r>
              <a:rPr lang="en-US" dirty="0"/>
              <a:t>HOL blocking is when an item </a:t>
            </a:r>
            <a:br>
              <a:rPr lang="en-US" dirty="0"/>
            </a:br>
            <a:r>
              <a:rPr lang="en-US" dirty="0"/>
              <a:t>at the head of a queue unnecessarily</a:t>
            </a:r>
            <a:br>
              <a:rPr lang="en-US" dirty="0"/>
            </a:br>
            <a:r>
              <a:rPr lang="en-US" dirty="0"/>
              <a:t>blocks items behind it.</a:t>
            </a:r>
          </a:p>
          <a:p>
            <a:r>
              <a:rPr lang="en-US" dirty="0"/>
              <a:t>At right, two input ports are trying</a:t>
            </a:r>
            <a:br>
              <a:rPr lang="en-US" dirty="0"/>
            </a:br>
            <a:r>
              <a:rPr lang="en-US" dirty="0"/>
              <a:t>to use Output 4.</a:t>
            </a:r>
          </a:p>
          <a:p>
            <a:r>
              <a:rPr lang="en-US" dirty="0"/>
              <a:t>If Input 3 is chosen to proceed,</a:t>
            </a:r>
            <a:br>
              <a:rPr lang="en-US" dirty="0"/>
            </a:br>
            <a:r>
              <a:rPr lang="en-US" dirty="0"/>
              <a:t>then Input 1 will have to wait.</a:t>
            </a:r>
          </a:p>
          <a:p>
            <a:r>
              <a:rPr lang="en-US" dirty="0"/>
              <a:t>Thus, the next item in Input 1’s queue</a:t>
            </a:r>
            <a:br>
              <a:rPr lang="en-US" dirty="0"/>
            </a:br>
            <a:r>
              <a:rPr lang="en-US" dirty="0"/>
              <a:t>(destined to the idle Output 3) is stuck waiting for no good reason.</a:t>
            </a:r>
          </a:p>
          <a:p>
            <a:r>
              <a:rPr lang="en-US" dirty="0">
                <a:solidFill>
                  <a:schemeClr val="accent6"/>
                </a:solidFill>
              </a:rPr>
              <a:t>The fundamental problem is that we’re using a FIFO queue for items with no ordering dependence.  </a:t>
            </a:r>
            <a:r>
              <a:rPr lang="en-US" dirty="0"/>
              <a:t>We should pop whichever item is ready.</a:t>
            </a:r>
          </a:p>
        </p:txBody>
      </p:sp>
      <p:pic>
        <p:nvPicPr>
          <p:cNvPr id="7" name="Content Placeholder 6">
            <a:extLst>
              <a:ext uri="{FF2B5EF4-FFF2-40B4-BE49-F238E27FC236}">
                <a16:creationId xmlns:a16="http://schemas.microsoft.com/office/drawing/2014/main" id="{C8DC78BE-8D85-9E48-A1F8-3058B0D88214}"/>
              </a:ext>
            </a:extLst>
          </p:cNvPr>
          <p:cNvPicPr>
            <a:picLocks noGrp="1" noChangeAspect="1"/>
          </p:cNvPicPr>
          <p:nvPr>
            <p:ph sz="half" idx="2"/>
          </p:nvPr>
        </p:nvPicPr>
        <p:blipFill>
          <a:blip r:embed="rId2"/>
          <a:stretch>
            <a:fillRect/>
          </a:stretch>
        </p:blipFill>
        <p:spPr>
          <a:xfrm>
            <a:off x="6796454" y="1631588"/>
            <a:ext cx="5106244" cy="2657824"/>
          </a:xfrm>
        </p:spPr>
      </p:pic>
      <p:sp>
        <p:nvSpPr>
          <p:cNvPr id="8" name="TextBox 7">
            <a:extLst>
              <a:ext uri="{FF2B5EF4-FFF2-40B4-BE49-F238E27FC236}">
                <a16:creationId xmlns:a16="http://schemas.microsoft.com/office/drawing/2014/main" id="{F8037EA0-51ED-1646-8A9B-1814DAE9A3F1}"/>
              </a:ext>
            </a:extLst>
          </p:cNvPr>
          <p:cNvSpPr txBox="1"/>
          <p:nvPr/>
        </p:nvSpPr>
        <p:spPr>
          <a:xfrm>
            <a:off x="7136102" y="1046376"/>
            <a:ext cx="4426948" cy="523220"/>
          </a:xfrm>
          <a:prstGeom prst="rect">
            <a:avLst/>
          </a:prstGeom>
          <a:noFill/>
        </p:spPr>
        <p:txBody>
          <a:bodyPr wrap="square" rtlCol="0">
            <a:spAutoFit/>
          </a:bodyPr>
          <a:lstStyle/>
          <a:p>
            <a:pPr algn="ctr"/>
            <a:r>
              <a:rPr lang="en-US" sz="2800" dirty="0"/>
              <a:t>Example in a switch or router:</a:t>
            </a:r>
          </a:p>
        </p:txBody>
      </p:sp>
    </p:spTree>
    <p:extLst>
      <p:ext uri="{BB962C8B-B14F-4D97-AF65-F5344CB8AC3E}">
        <p14:creationId xmlns:p14="http://schemas.microsoft.com/office/powerpoint/2010/main" val="3319398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F270-EFFE-D146-AA7B-37F10A9AA977}"/>
              </a:ext>
            </a:extLst>
          </p:cNvPr>
          <p:cNvSpPr>
            <a:spLocks noGrp="1"/>
          </p:cNvSpPr>
          <p:nvPr>
            <p:ph type="title"/>
          </p:nvPr>
        </p:nvSpPr>
        <p:spPr/>
        <p:txBody>
          <a:bodyPr/>
          <a:lstStyle/>
          <a:p>
            <a:r>
              <a:rPr lang="en-US" dirty="0"/>
              <a:t>HTTP/2 head-of-line blocking illustration</a:t>
            </a:r>
          </a:p>
        </p:txBody>
      </p:sp>
      <p:sp>
        <p:nvSpPr>
          <p:cNvPr id="3" name="Text Placeholder 2">
            <a:extLst>
              <a:ext uri="{FF2B5EF4-FFF2-40B4-BE49-F238E27FC236}">
                <a16:creationId xmlns:a16="http://schemas.microsoft.com/office/drawing/2014/main" id="{F9E82A7F-F7CC-FB42-81B5-33919925B384}"/>
              </a:ext>
            </a:extLst>
          </p:cNvPr>
          <p:cNvSpPr>
            <a:spLocks noGrp="1"/>
          </p:cNvSpPr>
          <p:nvPr>
            <p:ph idx="1"/>
          </p:nvPr>
        </p:nvSpPr>
        <p:spPr>
          <a:xfrm>
            <a:off x="263471" y="5527964"/>
            <a:ext cx="11639227" cy="1213798"/>
          </a:xfrm>
        </p:spPr>
        <p:txBody>
          <a:bodyPr>
            <a:normAutofit/>
          </a:bodyPr>
          <a:lstStyle/>
          <a:p>
            <a:r>
              <a:rPr lang="en-US" sz="2600" dirty="0"/>
              <a:t>Data in segments 4,5,6 is for HTTP/2 responses unrelated to the lost segment.</a:t>
            </a:r>
          </a:p>
          <a:p>
            <a:r>
              <a:rPr lang="en-US" sz="2600" dirty="0"/>
              <a:t>There’s no need to wait, but the abstraction provided by TCP forces the wait.</a:t>
            </a:r>
          </a:p>
        </p:txBody>
      </p:sp>
      <p:pic>
        <p:nvPicPr>
          <p:cNvPr id="6" name="Picture 5">
            <a:extLst>
              <a:ext uri="{FF2B5EF4-FFF2-40B4-BE49-F238E27FC236}">
                <a16:creationId xmlns:a16="http://schemas.microsoft.com/office/drawing/2014/main" id="{61463BF0-3014-5749-97B6-DF052BD20CA3}"/>
              </a:ext>
            </a:extLst>
          </p:cNvPr>
          <p:cNvPicPr>
            <a:picLocks noChangeAspect="1"/>
          </p:cNvPicPr>
          <p:nvPr/>
        </p:nvPicPr>
        <p:blipFill>
          <a:blip r:embed="rId2"/>
          <a:stretch>
            <a:fillRect/>
          </a:stretch>
        </p:blipFill>
        <p:spPr>
          <a:xfrm>
            <a:off x="-12916" y="1038386"/>
            <a:ext cx="12192000" cy="2888310"/>
          </a:xfrm>
          <a:prstGeom prst="rect">
            <a:avLst/>
          </a:prstGeom>
        </p:spPr>
      </p:pic>
      <p:sp>
        <p:nvSpPr>
          <p:cNvPr id="7" name="Multiply 6">
            <a:extLst>
              <a:ext uri="{FF2B5EF4-FFF2-40B4-BE49-F238E27FC236}">
                <a16:creationId xmlns:a16="http://schemas.microsoft.com/office/drawing/2014/main" id="{8C2960FF-1994-2149-BADF-C2F9E628ADF9}"/>
              </a:ext>
            </a:extLst>
          </p:cNvPr>
          <p:cNvSpPr/>
          <p:nvPr/>
        </p:nvSpPr>
        <p:spPr>
          <a:xfrm>
            <a:off x="3463637" y="1766810"/>
            <a:ext cx="1510145" cy="1592915"/>
          </a:xfrm>
          <a:prstGeom prst="mathMultiply">
            <a:avLst>
              <a:gd name="adj1" fmla="val 4815"/>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ular Callout 7">
            <a:extLst>
              <a:ext uri="{FF2B5EF4-FFF2-40B4-BE49-F238E27FC236}">
                <a16:creationId xmlns:a16="http://schemas.microsoft.com/office/drawing/2014/main" id="{469DDB2B-2D7D-8544-80D1-74B011311BEE}"/>
              </a:ext>
            </a:extLst>
          </p:cNvPr>
          <p:cNvSpPr/>
          <p:nvPr/>
        </p:nvSpPr>
        <p:spPr>
          <a:xfrm>
            <a:off x="1503217" y="4336875"/>
            <a:ext cx="2957947" cy="830997"/>
          </a:xfrm>
          <a:prstGeom prst="wedgeRectCallout">
            <a:avLst>
              <a:gd name="adj1" fmla="val 31092"/>
              <a:gd name="adj2" fmla="val -20970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TCP segment 3 is lost in transit.</a:t>
            </a:r>
          </a:p>
        </p:txBody>
      </p:sp>
      <p:sp>
        <p:nvSpPr>
          <p:cNvPr id="9" name="Right Brace 8">
            <a:extLst>
              <a:ext uri="{FF2B5EF4-FFF2-40B4-BE49-F238E27FC236}">
                <a16:creationId xmlns:a16="http://schemas.microsoft.com/office/drawing/2014/main" id="{E38E95E9-79D6-C140-9F50-1F29C7944DEC}"/>
              </a:ext>
            </a:extLst>
          </p:cNvPr>
          <p:cNvSpPr/>
          <p:nvPr/>
        </p:nvSpPr>
        <p:spPr>
          <a:xfrm rot="5400000">
            <a:off x="6982691" y="1848515"/>
            <a:ext cx="498764" cy="4156363"/>
          </a:xfrm>
          <a:prstGeom prst="rightBrace">
            <a:avLst>
              <a:gd name="adj1" fmla="val 24404"/>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803EA2F9-B40C-5147-90E6-22B08DDDC29E}"/>
              </a:ext>
            </a:extLst>
          </p:cNvPr>
          <p:cNvSpPr txBox="1"/>
          <p:nvPr/>
        </p:nvSpPr>
        <p:spPr>
          <a:xfrm>
            <a:off x="4973782" y="4142367"/>
            <a:ext cx="6470072" cy="830997"/>
          </a:xfrm>
          <a:prstGeom prst="rect">
            <a:avLst/>
          </a:prstGeom>
          <a:noFill/>
        </p:spPr>
        <p:txBody>
          <a:bodyPr wrap="square" rtlCol="0">
            <a:spAutoFit/>
          </a:bodyPr>
          <a:lstStyle/>
          <a:p>
            <a:r>
              <a:rPr lang="en-US" sz="2400" dirty="0"/>
              <a:t>OS will not deliver data in later segments to application until after segment 3 is retransmitted.</a:t>
            </a:r>
          </a:p>
        </p:txBody>
      </p:sp>
      <p:sp>
        <p:nvSpPr>
          <p:cNvPr id="11" name="TextBox 10">
            <a:extLst>
              <a:ext uri="{FF2B5EF4-FFF2-40B4-BE49-F238E27FC236}">
                <a16:creationId xmlns:a16="http://schemas.microsoft.com/office/drawing/2014/main" id="{B24533D3-D433-2045-9EC0-AAC2EA0F516F}"/>
              </a:ext>
            </a:extLst>
          </p:cNvPr>
          <p:cNvSpPr txBox="1"/>
          <p:nvPr/>
        </p:nvSpPr>
        <p:spPr>
          <a:xfrm>
            <a:off x="7232073" y="1229394"/>
            <a:ext cx="4018313" cy="369332"/>
          </a:xfrm>
          <a:prstGeom prst="rect">
            <a:avLst/>
          </a:prstGeom>
          <a:noFill/>
        </p:spPr>
        <p:txBody>
          <a:bodyPr wrap="square" rtlCol="0">
            <a:spAutoFit/>
          </a:bodyPr>
          <a:lstStyle/>
          <a:p>
            <a:r>
              <a:rPr lang="en-US" dirty="0"/>
              <a:t>(</a:t>
            </a:r>
            <a:r>
              <a:rPr lang="en-US" dirty="0" err="1"/>
              <a:t>eg.</a:t>
            </a:r>
            <a:r>
              <a:rPr lang="en-US" dirty="0"/>
              <a:t>, three different web images)</a:t>
            </a:r>
          </a:p>
        </p:txBody>
      </p:sp>
    </p:spTree>
    <p:extLst>
      <p:ext uri="{BB962C8B-B14F-4D97-AF65-F5344CB8AC3E}">
        <p14:creationId xmlns:p14="http://schemas.microsoft.com/office/powerpoint/2010/main" val="10969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A7E1AE-8EFB-E048-B3EB-E079A74C2084}"/>
              </a:ext>
            </a:extLst>
          </p:cNvPr>
          <p:cNvSpPr>
            <a:spLocks noGrp="1"/>
          </p:cNvSpPr>
          <p:nvPr>
            <p:ph type="title"/>
          </p:nvPr>
        </p:nvSpPr>
        <p:spPr/>
        <p:txBody>
          <a:bodyPr/>
          <a:lstStyle/>
          <a:p>
            <a:r>
              <a:rPr lang="en-US" dirty="0"/>
              <a:t>QUIC prevents head-of-line blocking</a:t>
            </a:r>
          </a:p>
        </p:txBody>
      </p:sp>
      <p:sp>
        <p:nvSpPr>
          <p:cNvPr id="6" name="Content Placeholder 5">
            <a:extLst>
              <a:ext uri="{FF2B5EF4-FFF2-40B4-BE49-F238E27FC236}">
                <a16:creationId xmlns:a16="http://schemas.microsoft.com/office/drawing/2014/main" id="{AEFC3BB5-48FE-5C4B-8D96-79130C16EF1F}"/>
              </a:ext>
            </a:extLst>
          </p:cNvPr>
          <p:cNvSpPr>
            <a:spLocks noGrp="1"/>
          </p:cNvSpPr>
          <p:nvPr>
            <p:ph idx="1"/>
          </p:nvPr>
        </p:nvSpPr>
        <p:spPr/>
        <p:txBody>
          <a:bodyPr/>
          <a:lstStyle/>
          <a:p>
            <a:r>
              <a:rPr lang="en-US" dirty="0"/>
              <a:t>By coordinating transport and application layers, QUIC can allow HTTP streams unaffected by a packet loss to continue while delaying those that must be delayed.</a:t>
            </a:r>
          </a:p>
          <a:p>
            <a:r>
              <a:rPr lang="en-US" dirty="0"/>
              <a:t>QUIC data is sent by UDP, so it’s </a:t>
            </a:r>
            <a:r>
              <a:rPr lang="en-US" b="1" dirty="0"/>
              <a:t>not</a:t>
            </a:r>
            <a:r>
              <a:rPr lang="en-US" dirty="0"/>
              <a:t> buffered by the OS to be delivered “in the right order.”</a:t>
            </a:r>
          </a:p>
          <a:p>
            <a:endParaRPr lang="en-US" dirty="0"/>
          </a:p>
          <a:p>
            <a:r>
              <a:rPr lang="en-US" dirty="0"/>
              <a:t>In other words, QUIC uses one handshake to support an arbitrary number of </a:t>
            </a:r>
            <a:r>
              <a:rPr lang="en-US" i="1" dirty="0"/>
              <a:t>independent</a:t>
            </a:r>
            <a:r>
              <a:rPr lang="en-US" dirty="0"/>
              <a:t> data streams.</a:t>
            </a:r>
          </a:p>
        </p:txBody>
      </p:sp>
    </p:spTree>
    <p:extLst>
      <p:ext uri="{BB962C8B-B14F-4D97-AF65-F5344CB8AC3E}">
        <p14:creationId xmlns:p14="http://schemas.microsoft.com/office/powerpoint/2010/main" val="1154477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E9F26-108F-764D-85CC-726C43E88F82}"/>
              </a:ext>
            </a:extLst>
          </p:cNvPr>
          <p:cNvSpPr>
            <a:spLocks noGrp="1"/>
          </p:cNvSpPr>
          <p:nvPr>
            <p:ph type="title"/>
          </p:nvPr>
        </p:nvSpPr>
        <p:spPr/>
        <p:txBody>
          <a:bodyPr/>
          <a:lstStyle/>
          <a:p>
            <a:r>
              <a:rPr lang="en-US" dirty="0">
                <a:solidFill>
                  <a:schemeClr val="accent2"/>
                </a:solidFill>
              </a:rPr>
              <a:t>Problem #3: </a:t>
            </a:r>
            <a:r>
              <a:rPr lang="en-US" dirty="0"/>
              <a:t>HTTP headers are inefficient</a:t>
            </a:r>
          </a:p>
        </p:txBody>
      </p:sp>
      <p:sp>
        <p:nvSpPr>
          <p:cNvPr id="3" name="Content Placeholder 2">
            <a:extLst>
              <a:ext uri="{FF2B5EF4-FFF2-40B4-BE49-F238E27FC236}">
                <a16:creationId xmlns:a16="http://schemas.microsoft.com/office/drawing/2014/main" id="{68FDDFB4-9AC9-334F-834D-4186B2577B0F}"/>
              </a:ext>
            </a:extLst>
          </p:cNvPr>
          <p:cNvSpPr>
            <a:spLocks noGrp="1"/>
          </p:cNvSpPr>
          <p:nvPr>
            <p:ph idx="1"/>
          </p:nvPr>
        </p:nvSpPr>
        <p:spPr/>
        <p:txBody>
          <a:bodyPr>
            <a:normAutofit/>
          </a:bodyPr>
          <a:lstStyle/>
          <a:p>
            <a:r>
              <a:rPr lang="en-US" dirty="0"/>
              <a:t>Human-readable headers in HTTP waste space.</a:t>
            </a:r>
          </a:p>
          <a:p>
            <a:pPr lvl="1"/>
            <a:r>
              <a:rPr lang="en-US" dirty="0" err="1"/>
              <a:t>Eg.</a:t>
            </a:r>
            <a:r>
              <a:rPr lang="en-US" dirty="0"/>
              <a:t>, “Content-Length:” is 15 bytes = 120 bits!</a:t>
            </a:r>
          </a:p>
          <a:p>
            <a:pPr lvl="1"/>
            <a:r>
              <a:rPr lang="en-US" dirty="0"/>
              <a:t>Compare to DNS, which is very space-efficient.</a:t>
            </a:r>
          </a:p>
          <a:p>
            <a:r>
              <a:rPr lang="en-US" dirty="0" err="1"/>
              <a:t>Gzip</a:t>
            </a:r>
            <a:r>
              <a:rPr lang="en-US" dirty="0"/>
              <a:t> compression of HTTP </a:t>
            </a:r>
            <a:r>
              <a:rPr lang="en-US" i="1" dirty="0"/>
              <a:t>body</a:t>
            </a:r>
            <a:r>
              <a:rPr lang="en-US" dirty="0"/>
              <a:t> is possible using a Content-Encoding header, but headers are always plain ASCII text.</a:t>
            </a:r>
          </a:p>
          <a:p>
            <a:r>
              <a:rPr lang="en-US" dirty="0"/>
              <a:t>Some headers (specifying client capabilities) are repeated in each new request to the server (because HTTP is stateless).</a:t>
            </a:r>
          </a:p>
          <a:p>
            <a:pPr marL="0" indent="0">
              <a:buNone/>
            </a:pPr>
            <a:br>
              <a:rPr lang="en-US" b="1" dirty="0">
                <a:solidFill>
                  <a:schemeClr val="accent6"/>
                </a:solidFill>
              </a:rPr>
            </a:br>
            <a:r>
              <a:rPr lang="en-US" b="1" dirty="0">
                <a:solidFill>
                  <a:schemeClr val="accent6"/>
                </a:solidFill>
              </a:rPr>
              <a:t>QUIC solution:</a:t>
            </a:r>
          </a:p>
          <a:p>
            <a:r>
              <a:rPr lang="en-US" dirty="0"/>
              <a:t>Compress headers, using a scheme called QPACK.</a:t>
            </a:r>
          </a:p>
          <a:p>
            <a:r>
              <a:rPr lang="en-US" i="1" dirty="0"/>
              <a:t>Downside: </a:t>
            </a:r>
            <a:r>
              <a:rPr lang="en-US" dirty="0"/>
              <a:t>Lose human-</a:t>
            </a:r>
            <a:r>
              <a:rPr lang="en-US" dirty="0" err="1"/>
              <a:t>readablilty</a:t>
            </a:r>
            <a:r>
              <a:rPr lang="en-US" dirty="0"/>
              <a:t>. Must debug w/a tool like Wireshark.</a:t>
            </a:r>
            <a:endParaRPr lang="en-US" i="1" dirty="0"/>
          </a:p>
        </p:txBody>
      </p:sp>
    </p:spTree>
    <p:extLst>
      <p:ext uri="{BB962C8B-B14F-4D97-AF65-F5344CB8AC3E}">
        <p14:creationId xmlns:p14="http://schemas.microsoft.com/office/powerpoint/2010/main" val="83096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1859-1B65-EE4C-9C4E-6DC32CCF398A}"/>
              </a:ext>
            </a:extLst>
          </p:cNvPr>
          <p:cNvSpPr>
            <a:spLocks noGrp="1"/>
          </p:cNvSpPr>
          <p:nvPr>
            <p:ph type="title"/>
          </p:nvPr>
        </p:nvSpPr>
        <p:spPr/>
        <p:txBody>
          <a:bodyPr/>
          <a:lstStyle/>
          <a:p>
            <a:r>
              <a:rPr lang="en-US" dirty="0">
                <a:solidFill>
                  <a:schemeClr val="accent2"/>
                </a:solidFill>
              </a:rPr>
              <a:t>Problem #4: </a:t>
            </a:r>
            <a:r>
              <a:rPr lang="en-US" dirty="0"/>
              <a:t>Mobility</a:t>
            </a:r>
          </a:p>
        </p:txBody>
      </p:sp>
      <p:sp>
        <p:nvSpPr>
          <p:cNvPr id="3" name="Content Placeholder 2">
            <a:extLst>
              <a:ext uri="{FF2B5EF4-FFF2-40B4-BE49-F238E27FC236}">
                <a16:creationId xmlns:a16="http://schemas.microsoft.com/office/drawing/2014/main" id="{D9193A15-7A7F-8248-BAFF-E6454052D394}"/>
              </a:ext>
            </a:extLst>
          </p:cNvPr>
          <p:cNvSpPr>
            <a:spLocks noGrp="1"/>
          </p:cNvSpPr>
          <p:nvPr>
            <p:ph idx="1"/>
          </p:nvPr>
        </p:nvSpPr>
        <p:spPr/>
        <p:txBody>
          <a:bodyPr/>
          <a:lstStyle/>
          <a:p>
            <a:r>
              <a:rPr lang="en-US" dirty="0"/>
              <a:t>Mobile radios are often shut off, disconnecting TCP sessions.</a:t>
            </a:r>
          </a:p>
          <a:p>
            <a:r>
              <a:rPr lang="en-US" dirty="0"/>
              <a:t>Mobile device may re-join the network with a different IP address.</a:t>
            </a:r>
          </a:p>
          <a:p>
            <a:endParaRPr lang="en-US" dirty="0"/>
          </a:p>
          <a:p>
            <a:pPr marL="0" indent="0">
              <a:buNone/>
            </a:pPr>
            <a:r>
              <a:rPr lang="en-US" b="1" dirty="0">
                <a:solidFill>
                  <a:schemeClr val="accent6"/>
                </a:solidFill>
              </a:rPr>
              <a:t>QUIC uses unique connection IDs:</a:t>
            </a:r>
          </a:p>
          <a:p>
            <a:r>
              <a:rPr lang="en-US" dirty="0"/>
              <a:t>When a device moves (</a:t>
            </a:r>
            <a:r>
              <a:rPr lang="en-US" dirty="0" err="1"/>
              <a:t>eg.</a:t>
            </a:r>
            <a:r>
              <a:rPr lang="en-US" dirty="0"/>
              <a:t>, from cellular to </a:t>
            </a:r>
            <a:r>
              <a:rPr lang="en-US" dirty="0" err="1"/>
              <a:t>WiFi</a:t>
            </a:r>
            <a:r>
              <a:rPr lang="en-US" dirty="0"/>
              <a:t>), it can resume a connection (</a:t>
            </a:r>
            <a:r>
              <a:rPr lang="en-US" dirty="0" err="1"/>
              <a:t>eg.</a:t>
            </a:r>
            <a:r>
              <a:rPr lang="en-US" dirty="0"/>
              <a:t>, streaming a YouTube video) by using the same QUIC connection ID on a different IP address (and UDP port).</a:t>
            </a:r>
          </a:p>
          <a:p>
            <a:r>
              <a:rPr lang="en-US" dirty="0" err="1"/>
              <a:t>Ie</a:t>
            </a:r>
            <a:r>
              <a:rPr lang="en-US" dirty="0"/>
              <a:t>., a connection can continue even if client IP address changes.</a:t>
            </a:r>
          </a:p>
        </p:txBody>
      </p:sp>
    </p:spTree>
    <p:extLst>
      <p:ext uri="{BB962C8B-B14F-4D97-AF65-F5344CB8AC3E}">
        <p14:creationId xmlns:p14="http://schemas.microsoft.com/office/powerpoint/2010/main" val="83393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0864-BBDE-2F47-A171-7A2744957365}"/>
              </a:ext>
            </a:extLst>
          </p:cNvPr>
          <p:cNvSpPr>
            <a:spLocks noGrp="1"/>
          </p:cNvSpPr>
          <p:nvPr>
            <p:ph type="title"/>
          </p:nvPr>
        </p:nvSpPr>
        <p:spPr/>
        <p:txBody>
          <a:bodyPr/>
          <a:lstStyle/>
          <a:p>
            <a:r>
              <a:rPr lang="en-US" dirty="0"/>
              <a:t>Compatibility with HTTP/1.1 and TCP</a:t>
            </a:r>
          </a:p>
        </p:txBody>
      </p:sp>
      <p:sp>
        <p:nvSpPr>
          <p:cNvPr id="3" name="Content Placeholder 2">
            <a:extLst>
              <a:ext uri="{FF2B5EF4-FFF2-40B4-BE49-F238E27FC236}">
                <a16:creationId xmlns:a16="http://schemas.microsoft.com/office/drawing/2014/main" id="{8646D0AC-1A5C-E543-B699-9F5C54A8B0C8}"/>
              </a:ext>
            </a:extLst>
          </p:cNvPr>
          <p:cNvSpPr>
            <a:spLocks noGrp="1"/>
          </p:cNvSpPr>
          <p:nvPr>
            <p:ph idx="1"/>
          </p:nvPr>
        </p:nvSpPr>
        <p:spPr>
          <a:xfrm>
            <a:off x="263471" y="1146875"/>
            <a:ext cx="11639227" cy="5594888"/>
          </a:xfrm>
        </p:spPr>
        <p:txBody>
          <a:bodyPr/>
          <a:lstStyle/>
          <a:p>
            <a:r>
              <a:rPr lang="en-US" dirty="0"/>
              <a:t>Web servers need not change to support QUIC or HTTP/2.</a:t>
            </a:r>
          </a:p>
          <a:p>
            <a:r>
              <a:rPr lang="en-US" dirty="0"/>
              <a:t>Can put a reverse-proxy or load-balancer </a:t>
            </a:r>
            <a:r>
              <a:rPr lang="en-US" b="1" dirty="0">
                <a:solidFill>
                  <a:schemeClr val="accent6"/>
                </a:solidFill>
              </a:rPr>
              <a:t>in front </a:t>
            </a:r>
            <a:r>
              <a:rPr lang="en-US" dirty="0"/>
              <a:t>of basic webserver.</a:t>
            </a:r>
          </a:p>
          <a:p>
            <a:pPr lvl="1"/>
            <a:r>
              <a:rPr lang="en-US" dirty="0"/>
              <a:t>This is already commonly done to add TLS to web connections.</a:t>
            </a:r>
          </a:p>
          <a:p>
            <a:pPr lvl="1"/>
            <a:r>
              <a:rPr lang="en-US" dirty="0"/>
              <a:t>For example, Nginx supports HTTP/2, unstable release supports QUIC.</a:t>
            </a:r>
          </a:p>
          <a:p>
            <a:r>
              <a:rPr lang="en-US" dirty="0"/>
              <a:t>An HTTP-over-QUIC stream can be logically translated into HTTP/1.1 requests.</a:t>
            </a:r>
          </a:p>
        </p:txBody>
      </p:sp>
      <p:sp>
        <p:nvSpPr>
          <p:cNvPr id="4" name="Rectangle 3">
            <a:extLst>
              <a:ext uri="{FF2B5EF4-FFF2-40B4-BE49-F238E27FC236}">
                <a16:creationId xmlns:a16="http://schemas.microsoft.com/office/drawing/2014/main" id="{988A1468-8828-144C-9CCD-413D388F0446}"/>
              </a:ext>
            </a:extLst>
          </p:cNvPr>
          <p:cNvSpPr/>
          <p:nvPr/>
        </p:nvSpPr>
        <p:spPr>
          <a:xfrm>
            <a:off x="9558340" y="4614867"/>
            <a:ext cx="1828799" cy="198596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HTTP/1.1</a:t>
            </a:r>
            <a:br>
              <a:rPr lang="en-US" sz="2800" dirty="0">
                <a:solidFill>
                  <a:schemeClr val="tx1"/>
                </a:solidFill>
              </a:rPr>
            </a:br>
            <a:r>
              <a:rPr lang="en-US" sz="2800" dirty="0">
                <a:solidFill>
                  <a:schemeClr val="tx1"/>
                </a:solidFill>
              </a:rPr>
              <a:t>Web Server</a:t>
            </a:r>
          </a:p>
        </p:txBody>
      </p:sp>
      <p:pic>
        <p:nvPicPr>
          <p:cNvPr id="6" name="Picture 50" descr="desktop_computer_stylized_medium">
            <a:extLst>
              <a:ext uri="{FF2B5EF4-FFF2-40B4-BE49-F238E27FC236}">
                <a16:creationId xmlns:a16="http://schemas.microsoft.com/office/drawing/2014/main" id="{1B4E0FEA-994E-1441-B6BA-0C49B11FA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5669" y="4944557"/>
            <a:ext cx="1096744" cy="8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A1FCB24-E87B-774C-B948-047826FFD70A}"/>
              </a:ext>
            </a:extLst>
          </p:cNvPr>
          <p:cNvSpPr/>
          <p:nvPr/>
        </p:nvSpPr>
        <p:spPr>
          <a:xfrm>
            <a:off x="4598539" y="4614867"/>
            <a:ext cx="1828799" cy="198596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QUIC Reverse Proxy</a:t>
            </a:r>
          </a:p>
        </p:txBody>
      </p:sp>
      <p:cxnSp>
        <p:nvCxnSpPr>
          <p:cNvPr id="10" name="Straight Arrow Connector 9">
            <a:extLst>
              <a:ext uri="{FF2B5EF4-FFF2-40B4-BE49-F238E27FC236}">
                <a16:creationId xmlns:a16="http://schemas.microsoft.com/office/drawing/2014/main" id="{6D8ED6F4-4B64-7644-9D8C-D084DE2B1609}"/>
              </a:ext>
            </a:extLst>
          </p:cNvPr>
          <p:cNvCxnSpPr>
            <a:cxnSpLocks/>
          </p:cNvCxnSpPr>
          <p:nvPr/>
        </p:nvCxnSpPr>
        <p:spPr>
          <a:xfrm>
            <a:off x="1732875" y="4922883"/>
            <a:ext cx="271054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0F3B07E-4678-C04D-AEEA-E69BF480D5F5}"/>
              </a:ext>
            </a:extLst>
          </p:cNvPr>
          <p:cNvSpPr/>
          <p:nvPr/>
        </p:nvSpPr>
        <p:spPr>
          <a:xfrm>
            <a:off x="4443415" y="3957648"/>
            <a:ext cx="7086600" cy="2751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One machine running two processes:</a:t>
            </a: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p:txBody>
      </p:sp>
      <p:cxnSp>
        <p:nvCxnSpPr>
          <p:cNvPr id="13" name="Straight Arrow Connector 12">
            <a:extLst>
              <a:ext uri="{FF2B5EF4-FFF2-40B4-BE49-F238E27FC236}">
                <a16:creationId xmlns:a16="http://schemas.microsoft.com/office/drawing/2014/main" id="{A257F579-78E0-B44A-943A-C304FE0C6F66}"/>
              </a:ext>
            </a:extLst>
          </p:cNvPr>
          <p:cNvCxnSpPr>
            <a:cxnSpLocks/>
          </p:cNvCxnSpPr>
          <p:nvPr/>
        </p:nvCxnSpPr>
        <p:spPr>
          <a:xfrm>
            <a:off x="6427338" y="5424496"/>
            <a:ext cx="3131002"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4F1890-1CCD-3E41-96D0-AB481AB1FF1A}"/>
              </a:ext>
            </a:extLst>
          </p:cNvPr>
          <p:cNvCxnSpPr>
            <a:cxnSpLocks/>
          </p:cNvCxnSpPr>
          <p:nvPr/>
        </p:nvCxnSpPr>
        <p:spPr>
          <a:xfrm flipH="1">
            <a:off x="6427339" y="6111062"/>
            <a:ext cx="3131001"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A8F4A4A-AD78-8143-8C4F-540CD27F7C75}"/>
              </a:ext>
            </a:extLst>
          </p:cNvPr>
          <p:cNvSpPr txBox="1"/>
          <p:nvPr/>
        </p:nvSpPr>
        <p:spPr>
          <a:xfrm>
            <a:off x="6560003" y="4744289"/>
            <a:ext cx="2843213" cy="646331"/>
          </a:xfrm>
          <a:prstGeom prst="rect">
            <a:avLst/>
          </a:prstGeom>
          <a:noFill/>
        </p:spPr>
        <p:txBody>
          <a:bodyPr wrap="square" rtlCol="0">
            <a:spAutoFit/>
          </a:bodyPr>
          <a:lstStyle/>
          <a:p>
            <a:r>
              <a:rPr lang="en-US" dirty="0"/>
              <a:t>GET http://localhost:8080/page</a:t>
            </a:r>
          </a:p>
        </p:txBody>
      </p:sp>
      <p:sp>
        <p:nvSpPr>
          <p:cNvPr id="19" name="TextBox 18">
            <a:extLst>
              <a:ext uri="{FF2B5EF4-FFF2-40B4-BE49-F238E27FC236}">
                <a16:creationId xmlns:a16="http://schemas.microsoft.com/office/drawing/2014/main" id="{691F3D6A-7AE9-F848-904D-5F53A009B5C5}"/>
              </a:ext>
            </a:extLst>
          </p:cNvPr>
          <p:cNvSpPr txBox="1"/>
          <p:nvPr/>
        </p:nvSpPr>
        <p:spPr>
          <a:xfrm>
            <a:off x="6560002" y="5701250"/>
            <a:ext cx="2843213" cy="369332"/>
          </a:xfrm>
          <a:prstGeom prst="rect">
            <a:avLst/>
          </a:prstGeom>
          <a:noFill/>
        </p:spPr>
        <p:txBody>
          <a:bodyPr wrap="square" rtlCol="0">
            <a:spAutoFit/>
          </a:bodyPr>
          <a:lstStyle/>
          <a:p>
            <a:r>
              <a:rPr lang="en-US" dirty="0"/>
              <a:t>200 OK… [response data]</a:t>
            </a:r>
          </a:p>
        </p:txBody>
      </p:sp>
      <p:sp>
        <p:nvSpPr>
          <p:cNvPr id="22" name="Rectangle 21">
            <a:extLst>
              <a:ext uri="{FF2B5EF4-FFF2-40B4-BE49-F238E27FC236}">
                <a16:creationId xmlns:a16="http://schemas.microsoft.com/office/drawing/2014/main" id="{4C891AB9-84B0-1E4E-B9F8-95A9BC002805}"/>
              </a:ext>
            </a:extLst>
          </p:cNvPr>
          <p:cNvSpPr/>
          <p:nvPr/>
        </p:nvSpPr>
        <p:spPr>
          <a:xfrm>
            <a:off x="1632185" y="4553551"/>
            <a:ext cx="1749774" cy="369332"/>
          </a:xfrm>
          <a:prstGeom prst="rect">
            <a:avLst/>
          </a:prstGeom>
        </p:spPr>
        <p:txBody>
          <a:bodyPr wrap="none">
            <a:spAutoFit/>
          </a:bodyPr>
          <a:lstStyle/>
          <a:p>
            <a:r>
              <a:rPr lang="en-US" dirty="0"/>
              <a:t>QUIC handshake</a:t>
            </a:r>
          </a:p>
        </p:txBody>
      </p:sp>
      <p:cxnSp>
        <p:nvCxnSpPr>
          <p:cNvPr id="23" name="Straight Arrow Connector 22">
            <a:extLst>
              <a:ext uri="{FF2B5EF4-FFF2-40B4-BE49-F238E27FC236}">
                <a16:creationId xmlns:a16="http://schemas.microsoft.com/office/drawing/2014/main" id="{0FEA3033-2F50-CB4E-A3E7-0209DFDC32CF}"/>
              </a:ext>
            </a:extLst>
          </p:cNvPr>
          <p:cNvCxnSpPr>
            <a:cxnSpLocks/>
          </p:cNvCxnSpPr>
          <p:nvPr/>
        </p:nvCxnSpPr>
        <p:spPr>
          <a:xfrm>
            <a:off x="1730131" y="5292215"/>
            <a:ext cx="271054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2983FD4-DA89-464E-AA3A-2485C607CC71}"/>
              </a:ext>
            </a:extLst>
          </p:cNvPr>
          <p:cNvSpPr/>
          <p:nvPr/>
        </p:nvSpPr>
        <p:spPr>
          <a:xfrm>
            <a:off x="1629441" y="4922883"/>
            <a:ext cx="2634696" cy="369332"/>
          </a:xfrm>
          <a:prstGeom prst="rect">
            <a:avLst/>
          </a:prstGeom>
        </p:spPr>
        <p:txBody>
          <a:bodyPr wrap="none">
            <a:spAutoFit/>
          </a:bodyPr>
          <a:lstStyle/>
          <a:p>
            <a:r>
              <a:rPr lang="en-US" dirty="0"/>
              <a:t>GET http://</a:t>
            </a:r>
            <a:r>
              <a:rPr lang="en-US" dirty="0" err="1"/>
              <a:t>site.com</a:t>
            </a:r>
            <a:r>
              <a:rPr lang="en-US" dirty="0"/>
              <a:t>/page</a:t>
            </a:r>
          </a:p>
        </p:txBody>
      </p:sp>
      <p:cxnSp>
        <p:nvCxnSpPr>
          <p:cNvPr id="25" name="Straight Arrow Connector 24">
            <a:extLst>
              <a:ext uri="{FF2B5EF4-FFF2-40B4-BE49-F238E27FC236}">
                <a16:creationId xmlns:a16="http://schemas.microsoft.com/office/drawing/2014/main" id="{999A096E-E3E7-1744-AA83-0A0F9BF7A5B1}"/>
              </a:ext>
            </a:extLst>
          </p:cNvPr>
          <p:cNvCxnSpPr>
            <a:cxnSpLocks/>
          </p:cNvCxnSpPr>
          <p:nvPr/>
        </p:nvCxnSpPr>
        <p:spPr>
          <a:xfrm flipH="1">
            <a:off x="1730131" y="6320314"/>
            <a:ext cx="2706142"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1981C3C-8DF9-1241-8E8A-E30011B2AE1E}"/>
              </a:ext>
            </a:extLst>
          </p:cNvPr>
          <p:cNvSpPr txBox="1"/>
          <p:nvPr/>
        </p:nvSpPr>
        <p:spPr>
          <a:xfrm>
            <a:off x="1730131" y="5910502"/>
            <a:ext cx="2551016" cy="369332"/>
          </a:xfrm>
          <a:prstGeom prst="rect">
            <a:avLst/>
          </a:prstGeom>
          <a:noFill/>
        </p:spPr>
        <p:txBody>
          <a:bodyPr wrap="square" rtlCol="0">
            <a:spAutoFit/>
          </a:bodyPr>
          <a:lstStyle/>
          <a:p>
            <a:r>
              <a:rPr lang="en-US" dirty="0"/>
              <a:t>200 OK… [response data]</a:t>
            </a:r>
          </a:p>
        </p:txBody>
      </p:sp>
      <p:sp>
        <p:nvSpPr>
          <p:cNvPr id="28" name="Oval 27">
            <a:extLst>
              <a:ext uri="{FF2B5EF4-FFF2-40B4-BE49-F238E27FC236}">
                <a16:creationId xmlns:a16="http://schemas.microsoft.com/office/drawing/2014/main" id="{9A5D726B-BF7D-984C-BAFA-F25931BE961E}"/>
              </a:ext>
            </a:extLst>
          </p:cNvPr>
          <p:cNvSpPr/>
          <p:nvPr/>
        </p:nvSpPr>
        <p:spPr>
          <a:xfrm>
            <a:off x="4483215" y="4679999"/>
            <a:ext cx="238882" cy="24288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7122CA-AD37-7C4F-AB72-C9747DB35C86}"/>
              </a:ext>
            </a:extLst>
          </p:cNvPr>
          <p:cNvSpPr/>
          <p:nvPr/>
        </p:nvSpPr>
        <p:spPr>
          <a:xfrm>
            <a:off x="9435328" y="4690606"/>
            <a:ext cx="238882" cy="242883"/>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A209548-B194-3044-9883-65442A106FF4}"/>
              </a:ext>
            </a:extLst>
          </p:cNvPr>
          <p:cNvSpPr txBox="1"/>
          <p:nvPr/>
        </p:nvSpPr>
        <p:spPr>
          <a:xfrm>
            <a:off x="4699638" y="4627381"/>
            <a:ext cx="1705241" cy="338554"/>
          </a:xfrm>
          <a:prstGeom prst="rect">
            <a:avLst/>
          </a:prstGeom>
          <a:noFill/>
        </p:spPr>
        <p:txBody>
          <a:bodyPr wrap="square" rtlCol="0">
            <a:spAutoFit/>
          </a:bodyPr>
          <a:lstStyle/>
          <a:p>
            <a:r>
              <a:rPr lang="en-US" sz="1600" dirty="0"/>
              <a:t>UDP port 80</a:t>
            </a:r>
          </a:p>
        </p:txBody>
      </p:sp>
      <p:sp>
        <p:nvSpPr>
          <p:cNvPr id="31" name="TextBox 30">
            <a:extLst>
              <a:ext uri="{FF2B5EF4-FFF2-40B4-BE49-F238E27FC236}">
                <a16:creationId xmlns:a16="http://schemas.microsoft.com/office/drawing/2014/main" id="{FB3252A8-A0AA-6B40-8319-B1F00326659D}"/>
              </a:ext>
            </a:extLst>
          </p:cNvPr>
          <p:cNvSpPr txBox="1"/>
          <p:nvPr/>
        </p:nvSpPr>
        <p:spPr>
          <a:xfrm>
            <a:off x="9651407" y="4642770"/>
            <a:ext cx="1705241" cy="338554"/>
          </a:xfrm>
          <a:prstGeom prst="rect">
            <a:avLst/>
          </a:prstGeom>
          <a:noFill/>
        </p:spPr>
        <p:txBody>
          <a:bodyPr wrap="square" rtlCol="0">
            <a:spAutoFit/>
          </a:bodyPr>
          <a:lstStyle/>
          <a:p>
            <a:r>
              <a:rPr lang="en-US" sz="1600" dirty="0"/>
              <a:t>TCP port 8080</a:t>
            </a:r>
          </a:p>
        </p:txBody>
      </p:sp>
      <p:sp>
        <p:nvSpPr>
          <p:cNvPr id="32" name="Rectangular Callout 31">
            <a:extLst>
              <a:ext uri="{FF2B5EF4-FFF2-40B4-BE49-F238E27FC236}">
                <a16:creationId xmlns:a16="http://schemas.microsoft.com/office/drawing/2014/main" id="{8A4D9BCC-759A-664C-A6D0-C760174A608C}"/>
              </a:ext>
            </a:extLst>
          </p:cNvPr>
          <p:cNvSpPr/>
          <p:nvPr/>
        </p:nvSpPr>
        <p:spPr>
          <a:xfrm>
            <a:off x="185554" y="4058313"/>
            <a:ext cx="2957947" cy="443122"/>
          </a:xfrm>
          <a:prstGeom prst="wedgeRectCallout">
            <a:avLst>
              <a:gd name="adj1" fmla="val -6101"/>
              <a:gd name="adj2" fmla="val 1431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Port type and number?</a:t>
            </a:r>
          </a:p>
        </p:txBody>
      </p:sp>
      <p:sp>
        <p:nvSpPr>
          <p:cNvPr id="33" name="Oval 32">
            <a:extLst>
              <a:ext uri="{FF2B5EF4-FFF2-40B4-BE49-F238E27FC236}">
                <a16:creationId xmlns:a16="http://schemas.microsoft.com/office/drawing/2014/main" id="{FE467A21-3C05-DB48-84CD-ACB07C7DFEEA}"/>
              </a:ext>
            </a:extLst>
          </p:cNvPr>
          <p:cNvSpPr/>
          <p:nvPr/>
        </p:nvSpPr>
        <p:spPr>
          <a:xfrm>
            <a:off x="1379313" y="4789282"/>
            <a:ext cx="238882" cy="2428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ular Callout 34">
            <a:extLst>
              <a:ext uri="{FF2B5EF4-FFF2-40B4-BE49-F238E27FC236}">
                <a16:creationId xmlns:a16="http://schemas.microsoft.com/office/drawing/2014/main" id="{A61C3895-1BA8-BC46-AB61-F1175F9BF748}"/>
              </a:ext>
            </a:extLst>
          </p:cNvPr>
          <p:cNvSpPr/>
          <p:nvPr/>
        </p:nvSpPr>
        <p:spPr>
          <a:xfrm>
            <a:off x="6538887" y="6223957"/>
            <a:ext cx="2957947" cy="443122"/>
          </a:xfrm>
          <a:prstGeom prst="wedgeRectCallout">
            <a:avLst>
              <a:gd name="adj1" fmla="val -51505"/>
              <a:gd name="adj2" fmla="val -21471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Port type and number?</a:t>
            </a:r>
          </a:p>
        </p:txBody>
      </p:sp>
      <p:sp>
        <p:nvSpPr>
          <p:cNvPr id="36" name="Oval 35">
            <a:extLst>
              <a:ext uri="{FF2B5EF4-FFF2-40B4-BE49-F238E27FC236}">
                <a16:creationId xmlns:a16="http://schemas.microsoft.com/office/drawing/2014/main" id="{1AC96726-C7F4-1C43-A7B5-3F1F3130718E}"/>
              </a:ext>
            </a:extLst>
          </p:cNvPr>
          <p:cNvSpPr/>
          <p:nvPr/>
        </p:nvSpPr>
        <p:spPr>
          <a:xfrm>
            <a:off x="6275391" y="5273809"/>
            <a:ext cx="238882" cy="242883"/>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3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33" grpId="0" animBg="1"/>
      <p:bldP spid="35" grpId="1"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2489-9EFD-0940-9348-B122658F3A0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DBA85E-80D7-D342-999F-45874AA08F91}"/>
              </a:ext>
            </a:extLst>
          </p:cNvPr>
          <p:cNvSpPr>
            <a:spLocks noGrp="1"/>
          </p:cNvSpPr>
          <p:nvPr>
            <p:ph idx="1"/>
          </p:nvPr>
        </p:nvSpPr>
        <p:spPr/>
        <p:txBody>
          <a:bodyPr/>
          <a:lstStyle/>
          <a:p>
            <a:r>
              <a:rPr lang="en-US" dirty="0">
                <a:hlinkClick r:id="rId3"/>
              </a:rPr>
              <a:t>https://dl.acm.org/citation.cfm?id=3098842</a:t>
            </a:r>
          </a:p>
          <a:p>
            <a:r>
              <a:rPr lang="en-US" dirty="0">
                <a:hlinkClick r:id="rId3"/>
              </a:rPr>
              <a:t>https://www.zdnet.com/article/http-over-quic-to-be-renamed-http3/</a:t>
            </a:r>
            <a:r>
              <a:rPr lang="en-US" dirty="0"/>
              <a:t> </a:t>
            </a:r>
          </a:p>
          <a:p>
            <a:r>
              <a:rPr lang="en-US" dirty="0">
                <a:hlinkClick r:id="rId4"/>
              </a:rPr>
              <a:t>https://docs.google.com/document/d/1RNHkx_VvKWyWg6Lr8SZ-saqsQx7rFV-ev2jRFUoVD34/edit</a:t>
            </a:r>
            <a:r>
              <a:rPr lang="en-US" dirty="0"/>
              <a:t> </a:t>
            </a:r>
          </a:p>
          <a:p>
            <a:r>
              <a:rPr lang="en-US" dirty="0">
                <a:hlinkClick r:id="rId5"/>
              </a:rPr>
              <a:t>https://tools.ietf.org/html/draft-ietf-quic-transport-13</a:t>
            </a:r>
            <a:r>
              <a:rPr lang="en-US" dirty="0"/>
              <a:t> </a:t>
            </a:r>
          </a:p>
          <a:p>
            <a:r>
              <a:rPr lang="en-US" dirty="0">
                <a:hlinkClick r:id="rId6"/>
              </a:rPr>
              <a:t>https://tools.ietf.org/html/draft-ietf-quic-http-13</a:t>
            </a:r>
            <a:r>
              <a:rPr lang="en-US" dirty="0"/>
              <a:t> </a:t>
            </a:r>
          </a:p>
          <a:p>
            <a:r>
              <a:rPr lang="en-US" dirty="0">
                <a:hlinkClick r:id="rId7"/>
              </a:rPr>
              <a:t>https://tools.ietf.org/html/draft-ietf-quic-qpack-01</a:t>
            </a:r>
            <a:r>
              <a:rPr lang="en-US" dirty="0"/>
              <a:t> </a:t>
            </a:r>
          </a:p>
          <a:p>
            <a:r>
              <a:rPr lang="en-US" dirty="0">
                <a:hlinkClick r:id="rId8"/>
              </a:rPr>
              <a:t>https://freecontent.manning.com/animation-http-1-1-vs-http-2-vs-http-2-with-push/</a:t>
            </a:r>
            <a:r>
              <a:rPr lang="en-US" dirty="0"/>
              <a:t> </a:t>
            </a:r>
          </a:p>
        </p:txBody>
      </p:sp>
    </p:spTree>
    <p:extLst>
      <p:ext uri="{BB962C8B-B14F-4D97-AF65-F5344CB8AC3E}">
        <p14:creationId xmlns:p14="http://schemas.microsoft.com/office/powerpoint/2010/main" val="43636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416A-C9A6-174A-823D-D8AAE8BE19EF}"/>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2AE46A64-DA5E-1843-B3B6-E89B8368D560}"/>
              </a:ext>
            </a:extLst>
          </p:cNvPr>
          <p:cNvSpPr>
            <a:spLocks noGrp="1"/>
          </p:cNvSpPr>
          <p:nvPr>
            <p:ph idx="1"/>
          </p:nvPr>
        </p:nvSpPr>
        <p:spPr/>
        <p:txBody>
          <a:bodyPr/>
          <a:lstStyle/>
          <a:p>
            <a:r>
              <a:rPr lang="en-US" dirty="0"/>
              <a:t>The networking stack is layered for historical reasons and for simplicity</a:t>
            </a:r>
          </a:p>
          <a:p>
            <a:r>
              <a:rPr lang="en-US" dirty="0"/>
              <a:t>But all abstractions have limitations, including TCP.</a:t>
            </a:r>
          </a:p>
          <a:p>
            <a:r>
              <a:rPr lang="en-US" dirty="0"/>
              <a:t>QUIC moves transport to the application layer to solve many modern problems, using modern assumptions about networks:</a:t>
            </a:r>
          </a:p>
          <a:p>
            <a:pPr lvl="1"/>
            <a:r>
              <a:rPr lang="en-US" dirty="0"/>
              <a:t>Loading a website requires many HTTP requests.</a:t>
            </a:r>
          </a:p>
          <a:p>
            <a:pPr lvl="1"/>
            <a:r>
              <a:rPr lang="en-US" dirty="0"/>
              <a:t>RTTs are dominant factor in network performance.</a:t>
            </a:r>
          </a:p>
          <a:p>
            <a:pPr lvl="1"/>
            <a:r>
              <a:rPr lang="en-US" dirty="0"/>
              <a:t>Devices move.</a:t>
            </a:r>
          </a:p>
          <a:p>
            <a:pPr lvl="1"/>
            <a:r>
              <a:rPr lang="en-US" dirty="0"/>
              <a:t>Encryption is standard, not optional!</a:t>
            </a:r>
          </a:p>
          <a:p>
            <a:pPr lvl="1"/>
            <a:endParaRPr lang="en-US" dirty="0"/>
          </a:p>
        </p:txBody>
      </p:sp>
    </p:spTree>
    <p:extLst>
      <p:ext uri="{BB962C8B-B14F-4D97-AF65-F5344CB8AC3E}">
        <p14:creationId xmlns:p14="http://schemas.microsoft.com/office/powerpoint/2010/main" val="192864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A026-761D-5A40-B0D7-39D4C612572C}"/>
              </a:ext>
            </a:extLst>
          </p:cNvPr>
          <p:cNvSpPr>
            <a:spLocks noGrp="1"/>
          </p:cNvSpPr>
          <p:nvPr>
            <p:ph type="title"/>
          </p:nvPr>
        </p:nvSpPr>
        <p:spPr/>
        <p:txBody>
          <a:bodyPr/>
          <a:lstStyle/>
          <a:p>
            <a:r>
              <a:rPr lang="en-US" dirty="0"/>
              <a:t>Follow-up courses</a:t>
            </a:r>
          </a:p>
        </p:txBody>
      </p:sp>
      <p:sp>
        <p:nvSpPr>
          <p:cNvPr id="3" name="Content Placeholder 2">
            <a:extLst>
              <a:ext uri="{FF2B5EF4-FFF2-40B4-BE49-F238E27FC236}">
                <a16:creationId xmlns:a16="http://schemas.microsoft.com/office/drawing/2014/main" id="{F410EF4D-F3FF-4A42-984D-9A2C21BA731D}"/>
              </a:ext>
            </a:extLst>
          </p:cNvPr>
          <p:cNvSpPr>
            <a:spLocks noGrp="1"/>
          </p:cNvSpPr>
          <p:nvPr>
            <p:ph idx="1"/>
          </p:nvPr>
        </p:nvSpPr>
        <p:spPr/>
        <p:txBody>
          <a:bodyPr>
            <a:normAutofit fontScale="92500" lnSpcReduction="10000"/>
          </a:bodyPr>
          <a:lstStyle/>
          <a:p>
            <a:r>
              <a:rPr lang="en-US" dirty="0"/>
              <a:t>CS-397/497 Wireless Protocols for the Internet of Things</a:t>
            </a:r>
          </a:p>
          <a:p>
            <a:r>
              <a:rPr lang="en-US" dirty="0"/>
              <a:t>CS-397/497 Internet-scale Experimentation</a:t>
            </a:r>
          </a:p>
          <a:p>
            <a:r>
              <a:rPr lang="en-US" dirty="0"/>
              <a:t>CS-450 Internet Security</a:t>
            </a:r>
          </a:p>
          <a:p>
            <a:r>
              <a:rPr lang="en-US" dirty="0"/>
              <a:t>CS-396 Intro to Cryptography</a:t>
            </a:r>
          </a:p>
          <a:p>
            <a:r>
              <a:rPr lang="en-US" dirty="0"/>
              <a:t>CS-310 Scalable Software Architectures</a:t>
            </a:r>
          </a:p>
          <a:p>
            <a:r>
              <a:rPr lang="en-US" dirty="0"/>
              <a:t>CS-345 Distributed Systems</a:t>
            </a:r>
          </a:p>
          <a:p>
            <a:r>
              <a:rPr lang="en-US" dirty="0"/>
              <a:t>COMP_ENG-364 Internet of Things</a:t>
            </a:r>
          </a:p>
          <a:p>
            <a:endParaRPr lang="en-US" dirty="0"/>
          </a:p>
          <a:p>
            <a:pPr marL="0" indent="0">
              <a:buNone/>
            </a:pPr>
            <a:r>
              <a:rPr lang="en-US" sz="4400" dirty="0">
                <a:solidFill>
                  <a:schemeClr val="accent6"/>
                </a:solidFill>
                <a:latin typeface="+mj-lt"/>
              </a:rPr>
              <a:t>To learn about the latest networking research:</a:t>
            </a:r>
          </a:p>
          <a:p>
            <a:r>
              <a:rPr lang="en-US" dirty="0"/>
              <a:t>Check out articles published at recent SIGCOMM conferences:</a:t>
            </a:r>
          </a:p>
          <a:p>
            <a:pPr lvl="1"/>
            <a:r>
              <a:rPr lang="en-US" dirty="0">
                <a:hlinkClick r:id="rId2"/>
              </a:rPr>
              <a:t>http://conferences.sigcomm.org/sigcomm/2020/program.html</a:t>
            </a:r>
            <a:r>
              <a:rPr lang="en-US" dirty="0"/>
              <a:t> </a:t>
            </a:r>
          </a:p>
        </p:txBody>
      </p:sp>
    </p:spTree>
    <p:extLst>
      <p:ext uri="{BB962C8B-B14F-4D97-AF65-F5344CB8AC3E}">
        <p14:creationId xmlns:p14="http://schemas.microsoft.com/office/powerpoint/2010/main" val="34870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011C9-0D9C-804B-8A8D-D712D55040E7}"/>
              </a:ext>
            </a:extLst>
          </p:cNvPr>
          <p:cNvSpPr>
            <a:spLocks noGrp="1"/>
          </p:cNvSpPr>
          <p:nvPr>
            <p:ph type="title"/>
          </p:nvPr>
        </p:nvSpPr>
        <p:spPr/>
        <p:txBody>
          <a:bodyPr/>
          <a:lstStyle/>
          <a:p>
            <a:r>
              <a:rPr lang="en-US" dirty="0"/>
              <a:t>Let’s Review some Networking Themes.</a:t>
            </a:r>
          </a:p>
        </p:txBody>
      </p:sp>
      <p:sp>
        <p:nvSpPr>
          <p:cNvPr id="3" name="Text Placeholder 2">
            <a:extLst>
              <a:ext uri="{FF2B5EF4-FFF2-40B4-BE49-F238E27FC236}">
                <a16:creationId xmlns:a16="http://schemas.microsoft.com/office/drawing/2014/main" id="{F35A97A0-3351-1D42-A82F-DD2BB767F4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8859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Decentralization</a:t>
            </a:r>
          </a:p>
        </p:txBody>
      </p:sp>
      <p:sp>
        <p:nvSpPr>
          <p:cNvPr id="3" name="Content Placeholder 2"/>
          <p:cNvSpPr>
            <a:spLocks noGrp="1"/>
          </p:cNvSpPr>
          <p:nvPr>
            <p:ph idx="1"/>
          </p:nvPr>
        </p:nvSpPr>
        <p:spPr/>
        <p:txBody>
          <a:bodyPr/>
          <a:lstStyle/>
          <a:p>
            <a:r>
              <a:rPr lang="en-US" dirty="0"/>
              <a:t>There is very little </a:t>
            </a:r>
            <a:r>
              <a:rPr lang="en-US" i="1" dirty="0"/>
              <a:t>centrally-controlled</a:t>
            </a:r>
            <a:r>
              <a:rPr lang="en-US" dirty="0"/>
              <a:t> infrastructure for the Internet.</a:t>
            </a:r>
          </a:p>
          <a:p>
            <a:pPr lvl="1"/>
            <a:r>
              <a:rPr lang="en-US" dirty="0"/>
              <a:t>ICANN just controls the distribution of IP address and domain names.</a:t>
            </a:r>
          </a:p>
          <a:p>
            <a:r>
              <a:rPr lang="en-US" dirty="0"/>
              <a:t>Internet standards are developed by the IETF through an open process, leading to RFCs.</a:t>
            </a:r>
          </a:p>
          <a:p>
            <a:r>
              <a:rPr lang="en-US" dirty="0"/>
              <a:t>Internet’s physical links added </a:t>
            </a:r>
            <a:r>
              <a:rPr lang="en-US" i="1" dirty="0"/>
              <a:t>ad-hoc</a:t>
            </a:r>
            <a:r>
              <a:rPr lang="en-US" dirty="0"/>
              <a:t> by pairs of AS’s choosing to </a:t>
            </a:r>
            <a:r>
              <a:rPr lang="en-US" i="1" dirty="0"/>
              <a:t>peer</a:t>
            </a:r>
            <a:r>
              <a:rPr lang="en-US" dirty="0"/>
              <a:t>.</a:t>
            </a:r>
          </a:p>
          <a:p>
            <a:r>
              <a:rPr lang="en-US" dirty="0"/>
              <a:t>DNS: 13 root server IP addresses, then top level domains (TLDs).</a:t>
            </a:r>
          </a:p>
          <a:p>
            <a:pPr lvl="1"/>
            <a:r>
              <a:rPr lang="en-US" dirty="0"/>
              <a:t>DNS servers at the edge of the network </a:t>
            </a:r>
            <a:r>
              <a:rPr lang="en-US" i="1" dirty="0"/>
              <a:t>cache</a:t>
            </a:r>
            <a:r>
              <a:rPr lang="en-US" dirty="0"/>
              <a:t> results.</a:t>
            </a:r>
          </a:p>
          <a:p>
            <a:r>
              <a:rPr lang="en-US" dirty="0"/>
              <a:t>BGP uses Distance-Vector algorithm to compute shortest path.</a:t>
            </a:r>
          </a:p>
          <a:p>
            <a:r>
              <a:rPr lang="en-US" dirty="0"/>
              <a:t>TCP congestion control mitigates </a:t>
            </a:r>
            <a:r>
              <a:rPr lang="en-US" i="1" dirty="0"/>
              <a:t>core</a:t>
            </a:r>
            <a:r>
              <a:rPr lang="en-US" dirty="0"/>
              <a:t> congestion from observations at the </a:t>
            </a:r>
            <a:r>
              <a:rPr lang="en-US" i="1" dirty="0"/>
              <a:t>edge</a:t>
            </a:r>
            <a:r>
              <a:rPr lang="en-US" dirty="0"/>
              <a:t>.</a:t>
            </a:r>
          </a:p>
          <a:p>
            <a:endParaRPr lang="en-US" dirty="0"/>
          </a:p>
        </p:txBody>
      </p:sp>
    </p:spTree>
    <p:extLst>
      <p:ext uri="{BB962C8B-B14F-4D97-AF65-F5344CB8AC3E}">
        <p14:creationId xmlns:p14="http://schemas.microsoft.com/office/powerpoint/2010/main" val="136043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Fault tolerance</a:t>
            </a:r>
          </a:p>
        </p:txBody>
      </p:sp>
      <p:sp>
        <p:nvSpPr>
          <p:cNvPr id="3" name="Content Placeholder 2"/>
          <p:cNvSpPr>
            <a:spLocks noGrp="1"/>
          </p:cNvSpPr>
          <p:nvPr>
            <p:ph idx="1"/>
          </p:nvPr>
        </p:nvSpPr>
        <p:spPr/>
        <p:txBody>
          <a:bodyPr/>
          <a:lstStyle/>
          <a:p>
            <a:r>
              <a:rPr lang="en-US" dirty="0"/>
              <a:t>Assume that links and routers are unreliable:</a:t>
            </a:r>
          </a:p>
          <a:p>
            <a:pPr lvl="1"/>
            <a:r>
              <a:rPr lang="en-US" dirty="0"/>
              <a:t>Bits can be flipped,   • Packets can be dropped</a:t>
            </a:r>
          </a:p>
          <a:p>
            <a:pPr lvl="1"/>
            <a:r>
              <a:rPr lang="en-US" dirty="0"/>
              <a:t>This software/protocol-level assumption simplifies hardware design</a:t>
            </a:r>
          </a:p>
          <a:p>
            <a:r>
              <a:rPr lang="en-US" dirty="0"/>
              <a:t>Bit error checking is included in Ethernet, IPv4, TCP/UDP headers.</a:t>
            </a:r>
          </a:p>
          <a:p>
            <a:r>
              <a:rPr lang="en-US" dirty="0"/>
              <a:t>BGP allows routes to change in response to broken links.</a:t>
            </a:r>
          </a:p>
          <a:p>
            <a:r>
              <a:rPr lang="en-US" dirty="0"/>
              <a:t>TCP provides delivery confirmation, retransmission, and ordering.</a:t>
            </a:r>
          </a:p>
          <a:p>
            <a:r>
              <a:rPr lang="en-US" dirty="0"/>
              <a:t>TLS provides message integrity (with digital signatures).</a:t>
            </a:r>
          </a:p>
          <a:p>
            <a:r>
              <a:rPr lang="en-US" dirty="0"/>
              <a:t>HTTP response code can indicate an error</a:t>
            </a:r>
          </a:p>
          <a:p>
            <a:pPr lvl="1"/>
            <a:r>
              <a:rPr lang="en-US" dirty="0"/>
              <a:t>(</a:t>
            </a:r>
            <a:r>
              <a:rPr lang="en-US" dirty="0" err="1"/>
              <a:t>eg</a:t>
            </a:r>
            <a:r>
              <a:rPr lang="en-US" dirty="0"/>
              <a:t>., 404 Not Found, 500 Internal Server Error)</a:t>
            </a:r>
          </a:p>
        </p:txBody>
      </p:sp>
    </p:spTree>
    <p:extLst>
      <p:ext uri="{BB962C8B-B14F-4D97-AF65-F5344CB8AC3E}">
        <p14:creationId xmlns:p14="http://schemas.microsoft.com/office/powerpoint/2010/main" val="24404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8A3E-D9F0-AE46-9E79-7A0D87C145F8}"/>
              </a:ext>
            </a:extLst>
          </p:cNvPr>
          <p:cNvSpPr>
            <a:spLocks noGrp="1"/>
          </p:cNvSpPr>
          <p:nvPr>
            <p:ph type="title"/>
          </p:nvPr>
        </p:nvSpPr>
        <p:spPr/>
        <p:txBody>
          <a:bodyPr/>
          <a:lstStyle/>
          <a:p>
            <a:r>
              <a:rPr lang="en-US" dirty="0"/>
              <a:t>Empiricism</a:t>
            </a:r>
          </a:p>
        </p:txBody>
      </p:sp>
      <p:sp>
        <p:nvSpPr>
          <p:cNvPr id="3" name="Content Placeholder 2">
            <a:extLst>
              <a:ext uri="{FF2B5EF4-FFF2-40B4-BE49-F238E27FC236}">
                <a16:creationId xmlns:a16="http://schemas.microsoft.com/office/drawing/2014/main" id="{7806B3AE-9725-AD46-8303-0ED3B008416D}"/>
              </a:ext>
            </a:extLst>
          </p:cNvPr>
          <p:cNvSpPr>
            <a:spLocks noGrp="1"/>
          </p:cNvSpPr>
          <p:nvPr>
            <p:ph idx="1"/>
          </p:nvPr>
        </p:nvSpPr>
        <p:spPr/>
        <p:txBody>
          <a:bodyPr/>
          <a:lstStyle/>
          <a:p>
            <a:r>
              <a:rPr lang="en-US" dirty="0"/>
              <a:t>The design of networking protocols is mostly </a:t>
            </a:r>
            <a:r>
              <a:rPr lang="en-US" b="1" dirty="0"/>
              <a:t>experimental.</a:t>
            </a:r>
          </a:p>
          <a:p>
            <a:r>
              <a:rPr lang="en-US" dirty="0"/>
              <a:t>Networking researchers build systems and test them at scale.</a:t>
            </a:r>
          </a:p>
          <a:p>
            <a:r>
              <a:rPr lang="en-US" dirty="0"/>
              <a:t>There was only a little bit of theory, proofs, and math in this class. </a:t>
            </a:r>
            <a:r>
              <a:rPr lang="en-US" dirty="0" err="1"/>
              <a:t>Eg</a:t>
            </a:r>
            <a:r>
              <a:rPr lang="en-US" dirty="0"/>
              <a:t>:</a:t>
            </a:r>
          </a:p>
          <a:p>
            <a:pPr lvl="1"/>
            <a:r>
              <a:rPr lang="en-US" dirty="0"/>
              <a:t>Convergence of BGP to the shortest path in the long run.</a:t>
            </a:r>
          </a:p>
          <a:p>
            <a:pPr lvl="1"/>
            <a:r>
              <a:rPr lang="en-US" dirty="0"/>
              <a:t>Fair share allocated to each TCP Reno connection.</a:t>
            </a:r>
          </a:p>
          <a:p>
            <a:pPr lvl="1"/>
            <a:r>
              <a:rPr lang="en-US" dirty="0"/>
              <a:t>Formulas for peak performance of link-layer protocols.</a:t>
            </a:r>
          </a:p>
          <a:p>
            <a:r>
              <a:rPr lang="en-US" dirty="0"/>
              <a:t>Internet traffic has complex patterns that are difficult to model and theoretically optimize.</a:t>
            </a:r>
          </a:p>
        </p:txBody>
      </p:sp>
    </p:spTree>
    <p:extLst>
      <p:ext uri="{BB962C8B-B14F-4D97-AF65-F5344CB8AC3E}">
        <p14:creationId xmlns:p14="http://schemas.microsoft.com/office/powerpoint/2010/main" val="46862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6811097" cy="883403"/>
          </a:xfrm>
        </p:spPr>
        <p:txBody>
          <a:bodyPr>
            <a:normAutofit/>
          </a:bodyPr>
          <a:lstStyle/>
          <a:p>
            <a:r>
              <a:rPr lang="en-US" dirty="0"/>
              <a:t>Separation of concerns</a:t>
            </a:r>
          </a:p>
        </p:txBody>
      </p:sp>
      <p:sp>
        <p:nvSpPr>
          <p:cNvPr id="3" name="Content Placeholder 2"/>
          <p:cNvSpPr>
            <a:spLocks noGrp="1"/>
          </p:cNvSpPr>
          <p:nvPr>
            <p:ph idx="1"/>
          </p:nvPr>
        </p:nvSpPr>
        <p:spPr>
          <a:xfrm>
            <a:off x="263470" y="1146875"/>
            <a:ext cx="6811097" cy="5594888"/>
          </a:xfrm>
        </p:spPr>
        <p:txBody>
          <a:bodyPr>
            <a:normAutofit lnSpcReduction="10000"/>
          </a:bodyPr>
          <a:lstStyle/>
          <a:p>
            <a:r>
              <a:rPr lang="en-US" b="1" dirty="0"/>
              <a:t>Link layer</a:t>
            </a:r>
            <a:r>
              <a:rPr lang="en-US" dirty="0"/>
              <a:t>: shares a physical channel among several transmitters/receivers</a:t>
            </a:r>
          </a:p>
          <a:p>
            <a:r>
              <a:rPr lang="en-US" b="1" dirty="0"/>
              <a:t>Network layer</a:t>
            </a:r>
            <a:r>
              <a:rPr lang="en-US" dirty="0"/>
              <a:t>: routes from source to destination, along many hops.</a:t>
            </a:r>
          </a:p>
          <a:p>
            <a:r>
              <a:rPr lang="en-US" b="1" dirty="0"/>
              <a:t>Transport layer</a:t>
            </a:r>
            <a:r>
              <a:rPr lang="en-US" dirty="0"/>
              <a:t>:</a:t>
            </a:r>
          </a:p>
          <a:p>
            <a:pPr lvl="1"/>
            <a:r>
              <a:rPr lang="en-US" dirty="0"/>
              <a:t>Multiplexing &gt;1 connection per machine</a:t>
            </a:r>
          </a:p>
          <a:p>
            <a:pPr lvl="1"/>
            <a:r>
              <a:rPr lang="en-US" dirty="0"/>
              <a:t>Ordering, • Acknowledgement, • Pacing</a:t>
            </a:r>
          </a:p>
          <a:p>
            <a:r>
              <a:rPr lang="en-US" b="1" dirty="0"/>
              <a:t>TLS</a:t>
            </a:r>
            <a:r>
              <a:rPr lang="en-US" dirty="0"/>
              <a:t>:</a:t>
            </a:r>
          </a:p>
          <a:p>
            <a:pPr lvl="1"/>
            <a:r>
              <a:rPr lang="en-US" dirty="0"/>
              <a:t>Encryption, • Authentication.</a:t>
            </a:r>
          </a:p>
          <a:p>
            <a:r>
              <a:rPr lang="en-US" b="1" dirty="0"/>
              <a:t>HTTP</a:t>
            </a:r>
            <a:r>
              <a:rPr lang="en-US" dirty="0"/>
              <a:t> </a:t>
            </a:r>
            <a:r>
              <a:rPr lang="en-US" b="1" dirty="0"/>
              <a:t>layer</a:t>
            </a:r>
            <a:r>
              <a:rPr lang="en-US" dirty="0"/>
              <a:t>:</a:t>
            </a:r>
          </a:p>
          <a:p>
            <a:pPr lvl="1"/>
            <a:r>
              <a:rPr lang="en-US" dirty="0"/>
              <a:t>Resource </a:t>
            </a:r>
            <a:r>
              <a:rPr lang="en-US" dirty="0" err="1"/>
              <a:t>urls</a:t>
            </a:r>
            <a:r>
              <a:rPr lang="en-US" dirty="0"/>
              <a:t>, • Response codes,</a:t>
            </a:r>
          </a:p>
          <a:p>
            <a:pPr lvl="1"/>
            <a:r>
              <a:rPr lang="en-US" dirty="0"/>
              <a:t>Caching, • Content-types, • Compression</a:t>
            </a:r>
          </a:p>
          <a:p>
            <a:endParaRPr lang="en-US" dirty="0"/>
          </a:p>
        </p:txBody>
      </p:sp>
      <p:sp>
        <p:nvSpPr>
          <p:cNvPr id="4" name="Rectangle 3"/>
          <p:cNvSpPr/>
          <p:nvPr/>
        </p:nvSpPr>
        <p:spPr>
          <a:xfrm>
            <a:off x="7229098" y="601709"/>
            <a:ext cx="4673600" cy="611191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Ethernet Packet</a:t>
            </a:r>
          </a:p>
          <a:p>
            <a:pPr algn="ctr"/>
            <a:r>
              <a:rPr lang="en-US" sz="2400" i="1" dirty="0">
                <a:solidFill>
                  <a:schemeClr val="tx1"/>
                </a:solidFill>
              </a:rPr>
              <a:t>MAC addresses, CRC, etc.</a:t>
            </a:r>
          </a:p>
          <a:p>
            <a:pPr algn="ctr"/>
            <a:endParaRPr lang="en-US" sz="2400" dirty="0">
              <a:solidFill>
                <a:schemeClr val="tx1"/>
              </a:solidFill>
            </a:endParaRPr>
          </a:p>
          <a:p>
            <a:pPr algn="ctr"/>
            <a:r>
              <a:rPr lang="en-US" sz="2400" dirty="0">
                <a:solidFill>
                  <a:schemeClr val="tx1"/>
                </a:solidFill>
              </a:rPr>
              <a:t>Ethernet payload</a:t>
            </a:r>
          </a:p>
        </p:txBody>
      </p:sp>
      <p:sp>
        <p:nvSpPr>
          <p:cNvPr id="5" name="Rectangle 4"/>
          <p:cNvSpPr/>
          <p:nvPr/>
        </p:nvSpPr>
        <p:spPr>
          <a:xfrm>
            <a:off x="7347631" y="1442706"/>
            <a:ext cx="4436534" cy="51145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IP Packet</a:t>
            </a:r>
          </a:p>
          <a:p>
            <a:pPr algn="ctr"/>
            <a:r>
              <a:rPr lang="en-US" sz="2400" i="1" dirty="0">
                <a:solidFill>
                  <a:schemeClr val="tx1"/>
                </a:solidFill>
              </a:rPr>
              <a:t>IP addresses, TTL, etc.</a:t>
            </a:r>
          </a:p>
          <a:p>
            <a:pPr algn="ctr"/>
            <a:endParaRPr lang="en-US" sz="2400" i="1" dirty="0">
              <a:solidFill>
                <a:schemeClr val="tx1"/>
              </a:solidFill>
            </a:endParaRPr>
          </a:p>
          <a:p>
            <a:pPr algn="ctr"/>
            <a:r>
              <a:rPr lang="en-US" sz="2400" dirty="0">
                <a:solidFill>
                  <a:schemeClr val="tx1"/>
                </a:solidFill>
              </a:rPr>
              <a:t>IP payload</a:t>
            </a:r>
          </a:p>
        </p:txBody>
      </p:sp>
      <p:sp>
        <p:nvSpPr>
          <p:cNvPr id="6" name="Rectangle 5"/>
          <p:cNvSpPr/>
          <p:nvPr/>
        </p:nvSpPr>
        <p:spPr>
          <a:xfrm>
            <a:off x="7491564" y="2305972"/>
            <a:ext cx="4148667" cy="409483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TCP Packet</a:t>
            </a:r>
          </a:p>
          <a:p>
            <a:pPr algn="ctr"/>
            <a:r>
              <a:rPr lang="en-US" sz="2400" i="1" dirty="0">
                <a:solidFill>
                  <a:schemeClr val="tx1"/>
                </a:solidFill>
              </a:rPr>
              <a:t>Port #, sequence #, </a:t>
            </a:r>
            <a:r>
              <a:rPr lang="en-US" sz="2400" i="1" dirty="0" err="1">
                <a:solidFill>
                  <a:schemeClr val="tx1"/>
                </a:solidFill>
              </a:rPr>
              <a:t>ack</a:t>
            </a:r>
            <a:r>
              <a:rPr lang="en-US" sz="2400" i="1" dirty="0">
                <a:solidFill>
                  <a:schemeClr val="tx1"/>
                </a:solidFill>
              </a:rPr>
              <a:t> #, etc.</a:t>
            </a:r>
          </a:p>
          <a:p>
            <a:pPr algn="ctr"/>
            <a:endParaRPr lang="en-US" sz="2400" i="1" dirty="0">
              <a:solidFill>
                <a:schemeClr val="tx1"/>
              </a:solidFill>
            </a:endParaRPr>
          </a:p>
          <a:p>
            <a:pPr algn="ctr"/>
            <a:r>
              <a:rPr lang="en-US" sz="2400" dirty="0">
                <a:solidFill>
                  <a:schemeClr val="tx1"/>
                </a:solidFill>
              </a:rPr>
              <a:t>TCP payload </a:t>
            </a:r>
          </a:p>
        </p:txBody>
      </p:sp>
      <p:sp>
        <p:nvSpPr>
          <p:cNvPr id="8" name="Rectangle 7"/>
          <p:cNvSpPr/>
          <p:nvPr/>
        </p:nvSpPr>
        <p:spPr>
          <a:xfrm>
            <a:off x="7635497" y="3169239"/>
            <a:ext cx="3860801" cy="307515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TLS Record</a:t>
            </a:r>
          </a:p>
          <a:p>
            <a:pPr algn="ctr"/>
            <a:r>
              <a:rPr lang="en-US" sz="2400" i="1" dirty="0">
                <a:solidFill>
                  <a:schemeClr val="tx1"/>
                </a:solidFill>
              </a:rPr>
              <a:t>Sequence #, length, MAC</a:t>
            </a:r>
          </a:p>
          <a:p>
            <a:pPr algn="ctr"/>
            <a:endParaRPr lang="en-US" sz="2400" i="1" dirty="0">
              <a:solidFill>
                <a:schemeClr val="tx1"/>
              </a:solidFill>
            </a:endParaRPr>
          </a:p>
          <a:p>
            <a:pPr algn="ctr"/>
            <a:r>
              <a:rPr lang="en-US" sz="2400" dirty="0">
                <a:solidFill>
                  <a:schemeClr val="tx1"/>
                </a:solidFill>
              </a:rPr>
              <a:t>TLS payload </a:t>
            </a:r>
          </a:p>
        </p:txBody>
      </p:sp>
      <p:sp>
        <p:nvSpPr>
          <p:cNvPr id="12" name="Rectangle 11"/>
          <p:cNvSpPr/>
          <p:nvPr/>
        </p:nvSpPr>
        <p:spPr>
          <a:xfrm>
            <a:off x="7760847" y="4066678"/>
            <a:ext cx="3610100" cy="2033337"/>
          </a:xfrm>
          <a:prstGeom prst="rect">
            <a:avLst/>
          </a:prstGeom>
          <a:pattFill prst="wdUpDiag">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HTTP Response</a:t>
            </a:r>
          </a:p>
          <a:p>
            <a:pPr algn="ctr"/>
            <a:r>
              <a:rPr lang="en-US" sz="2400" i="1" dirty="0">
                <a:solidFill>
                  <a:schemeClr val="tx1"/>
                </a:solidFill>
              </a:rPr>
              <a:t>status code, content-type, etc.</a:t>
            </a:r>
          </a:p>
          <a:p>
            <a:pPr algn="ctr"/>
            <a:endParaRPr lang="en-US" sz="2400" i="1" dirty="0">
              <a:solidFill>
                <a:schemeClr val="tx1"/>
              </a:solidFill>
            </a:endParaRPr>
          </a:p>
          <a:p>
            <a:pPr algn="ctr"/>
            <a:r>
              <a:rPr lang="en-US" sz="2400" dirty="0">
                <a:solidFill>
                  <a:schemeClr val="tx1"/>
                </a:solidFill>
              </a:rPr>
              <a:t>&lt;html&gt;&lt;body&gt;&lt;h1&gt;My great page&lt;/h1&gt;&lt;p&gt;</a:t>
            </a:r>
            <a:r>
              <a:rPr lang="mr-IN" sz="2400" dirty="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203666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3"/>
            <a:ext cx="6811097" cy="883403"/>
          </a:xfrm>
        </p:spPr>
        <p:txBody>
          <a:bodyPr>
            <a:normAutofit/>
          </a:bodyPr>
          <a:lstStyle/>
          <a:p>
            <a:r>
              <a:rPr lang="en-US" dirty="0"/>
              <a:t>Why are protocols </a:t>
            </a:r>
            <a:r>
              <a:rPr lang="en-US" b="1" dirty="0"/>
              <a:t>layered</a:t>
            </a:r>
            <a:r>
              <a:rPr lang="en-US" dirty="0"/>
              <a:t>?</a:t>
            </a:r>
          </a:p>
        </p:txBody>
      </p:sp>
      <p:sp>
        <p:nvSpPr>
          <p:cNvPr id="3" name="Content Placeholder 2"/>
          <p:cNvSpPr>
            <a:spLocks noGrp="1"/>
          </p:cNvSpPr>
          <p:nvPr>
            <p:ph idx="1"/>
          </p:nvPr>
        </p:nvSpPr>
        <p:spPr>
          <a:xfrm>
            <a:off x="263470" y="1146875"/>
            <a:ext cx="6811097" cy="5594888"/>
          </a:xfrm>
        </p:spPr>
        <p:txBody>
          <a:bodyPr>
            <a:normAutofit/>
          </a:bodyPr>
          <a:lstStyle/>
          <a:p>
            <a:r>
              <a:rPr lang="en-US" b="1" dirty="0"/>
              <a:t>Historical reasons</a:t>
            </a:r>
          </a:p>
          <a:p>
            <a:pPr lvl="1"/>
            <a:r>
              <a:rPr lang="en-US" dirty="0"/>
              <a:t>Lowest-level functionality was developed first, and upper layers were added to build more complex and useful services.</a:t>
            </a:r>
          </a:p>
          <a:p>
            <a:pPr lvl="1"/>
            <a:r>
              <a:rPr lang="en-US" dirty="0"/>
              <a:t>Different use-cases and different engineers drove the development of each layer.</a:t>
            </a:r>
          </a:p>
          <a:p>
            <a:pPr lvl="1"/>
            <a:r>
              <a:rPr lang="en-US" dirty="0"/>
              <a:t>Various protocols coexisted and competed at each layer.</a:t>
            </a:r>
          </a:p>
          <a:p>
            <a:r>
              <a:rPr lang="en-US" b="1" dirty="0"/>
              <a:t>Separation of concerns</a:t>
            </a:r>
          </a:p>
          <a:p>
            <a:pPr lvl="1"/>
            <a:r>
              <a:rPr lang="en-US" dirty="0"/>
              <a:t>Networking is complex problem.</a:t>
            </a:r>
          </a:p>
          <a:p>
            <a:pPr lvl="1"/>
            <a:r>
              <a:rPr lang="en-US" dirty="0"/>
              <a:t>Easier to solve by breaking into several independent sub-problems.</a:t>
            </a:r>
          </a:p>
          <a:p>
            <a:endParaRPr lang="en-US" dirty="0"/>
          </a:p>
        </p:txBody>
      </p:sp>
      <p:sp>
        <p:nvSpPr>
          <p:cNvPr id="4" name="Rectangle 3"/>
          <p:cNvSpPr/>
          <p:nvPr/>
        </p:nvSpPr>
        <p:spPr>
          <a:xfrm>
            <a:off x="7229098" y="601709"/>
            <a:ext cx="4673600" cy="6111917"/>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Ethernet </a:t>
            </a:r>
            <a:r>
              <a:rPr lang="en-US" sz="2400" dirty="0">
                <a:solidFill>
                  <a:schemeClr val="tx1"/>
                </a:solidFill>
              </a:rPr>
              <a:t>(1973, Xerox)</a:t>
            </a:r>
          </a:p>
          <a:p>
            <a:pPr algn="ctr"/>
            <a:r>
              <a:rPr lang="en-US" sz="2400" i="1" dirty="0">
                <a:solidFill>
                  <a:schemeClr val="tx1"/>
                </a:solidFill>
              </a:rPr>
              <a:t>MAC addresses, CRC, etc.</a:t>
            </a:r>
          </a:p>
          <a:p>
            <a:pPr algn="ctr"/>
            <a:endParaRPr lang="en-US" sz="2400" dirty="0">
              <a:solidFill>
                <a:schemeClr val="tx1"/>
              </a:solidFill>
            </a:endParaRPr>
          </a:p>
          <a:p>
            <a:pPr algn="ctr"/>
            <a:r>
              <a:rPr lang="en-US" sz="2400" dirty="0">
                <a:solidFill>
                  <a:schemeClr val="tx1"/>
                </a:solidFill>
              </a:rPr>
              <a:t>Ethernet payload</a:t>
            </a:r>
          </a:p>
        </p:txBody>
      </p:sp>
      <p:sp>
        <p:nvSpPr>
          <p:cNvPr id="5" name="Rectangle 4"/>
          <p:cNvSpPr/>
          <p:nvPr/>
        </p:nvSpPr>
        <p:spPr>
          <a:xfrm>
            <a:off x="7347631" y="1442706"/>
            <a:ext cx="4436534" cy="511451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IP </a:t>
            </a:r>
            <a:r>
              <a:rPr lang="en-US" sz="2400" dirty="0">
                <a:solidFill>
                  <a:schemeClr val="tx1"/>
                </a:solidFill>
              </a:rPr>
              <a:t>(1974, DoD)</a:t>
            </a:r>
          </a:p>
          <a:p>
            <a:pPr algn="ctr"/>
            <a:r>
              <a:rPr lang="en-US" sz="2400" i="1" dirty="0">
                <a:solidFill>
                  <a:schemeClr val="tx1"/>
                </a:solidFill>
              </a:rPr>
              <a:t>IP addresses, TTL, etc.</a:t>
            </a:r>
          </a:p>
          <a:p>
            <a:pPr algn="ctr"/>
            <a:endParaRPr lang="en-US" sz="2400" i="1" dirty="0">
              <a:solidFill>
                <a:schemeClr val="tx1"/>
              </a:solidFill>
            </a:endParaRPr>
          </a:p>
          <a:p>
            <a:pPr algn="ctr"/>
            <a:r>
              <a:rPr lang="en-US" sz="2400" dirty="0">
                <a:solidFill>
                  <a:schemeClr val="tx1"/>
                </a:solidFill>
              </a:rPr>
              <a:t>IP payload</a:t>
            </a:r>
          </a:p>
        </p:txBody>
      </p:sp>
      <p:sp>
        <p:nvSpPr>
          <p:cNvPr id="6" name="Rectangle 5"/>
          <p:cNvSpPr/>
          <p:nvPr/>
        </p:nvSpPr>
        <p:spPr>
          <a:xfrm>
            <a:off x="7491564" y="2305972"/>
            <a:ext cx="4148667" cy="409483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TCP </a:t>
            </a:r>
            <a:r>
              <a:rPr lang="en-US" sz="2400" dirty="0">
                <a:solidFill>
                  <a:schemeClr val="tx1"/>
                </a:solidFill>
              </a:rPr>
              <a:t>(1974, DoD)</a:t>
            </a:r>
          </a:p>
          <a:p>
            <a:pPr algn="ctr"/>
            <a:r>
              <a:rPr lang="en-US" sz="2400" i="1" dirty="0">
                <a:solidFill>
                  <a:schemeClr val="tx1"/>
                </a:solidFill>
              </a:rPr>
              <a:t>Port #, sequence #, </a:t>
            </a:r>
            <a:r>
              <a:rPr lang="en-US" sz="2400" i="1" dirty="0" err="1">
                <a:solidFill>
                  <a:schemeClr val="tx1"/>
                </a:solidFill>
              </a:rPr>
              <a:t>ack</a:t>
            </a:r>
            <a:r>
              <a:rPr lang="en-US" sz="2400" i="1" dirty="0">
                <a:solidFill>
                  <a:schemeClr val="tx1"/>
                </a:solidFill>
              </a:rPr>
              <a:t> #, etc.</a:t>
            </a:r>
          </a:p>
          <a:p>
            <a:pPr algn="ctr"/>
            <a:endParaRPr lang="en-US" sz="2400" i="1" dirty="0">
              <a:solidFill>
                <a:schemeClr val="tx1"/>
              </a:solidFill>
            </a:endParaRPr>
          </a:p>
          <a:p>
            <a:pPr algn="ctr"/>
            <a:r>
              <a:rPr lang="en-US" sz="2400" dirty="0">
                <a:solidFill>
                  <a:schemeClr val="tx1"/>
                </a:solidFill>
              </a:rPr>
              <a:t>TCP payload </a:t>
            </a:r>
          </a:p>
        </p:txBody>
      </p:sp>
      <p:sp>
        <p:nvSpPr>
          <p:cNvPr id="8" name="Rectangle 7"/>
          <p:cNvSpPr/>
          <p:nvPr/>
        </p:nvSpPr>
        <p:spPr>
          <a:xfrm>
            <a:off x="7635497" y="3169239"/>
            <a:ext cx="3860801" cy="307515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TLS </a:t>
            </a:r>
            <a:r>
              <a:rPr lang="en-US" sz="2400" dirty="0">
                <a:solidFill>
                  <a:schemeClr val="tx1"/>
                </a:solidFill>
              </a:rPr>
              <a:t>(1996, Netscape)</a:t>
            </a:r>
          </a:p>
          <a:p>
            <a:pPr algn="ctr"/>
            <a:r>
              <a:rPr lang="en-US" sz="2400" i="1" dirty="0">
                <a:solidFill>
                  <a:schemeClr val="tx1"/>
                </a:solidFill>
              </a:rPr>
              <a:t>Sequence #, length, MAC</a:t>
            </a:r>
          </a:p>
          <a:p>
            <a:pPr algn="ctr"/>
            <a:endParaRPr lang="en-US" sz="2400" i="1" dirty="0">
              <a:solidFill>
                <a:schemeClr val="tx1"/>
              </a:solidFill>
            </a:endParaRPr>
          </a:p>
          <a:p>
            <a:pPr algn="ctr"/>
            <a:r>
              <a:rPr lang="en-US" sz="2400" dirty="0">
                <a:solidFill>
                  <a:schemeClr val="tx1"/>
                </a:solidFill>
              </a:rPr>
              <a:t>TLS payload </a:t>
            </a:r>
          </a:p>
        </p:txBody>
      </p:sp>
      <p:sp>
        <p:nvSpPr>
          <p:cNvPr id="12" name="Rectangle 11"/>
          <p:cNvSpPr/>
          <p:nvPr/>
        </p:nvSpPr>
        <p:spPr>
          <a:xfrm>
            <a:off x="7760847" y="4066678"/>
            <a:ext cx="3610100" cy="2033337"/>
          </a:xfrm>
          <a:prstGeom prst="rect">
            <a:avLst/>
          </a:prstGeom>
          <a:pattFill prst="wdUpDiag">
            <a:fgClr>
              <a:schemeClr val="accent2">
                <a:lumMod val="20000"/>
                <a:lumOff val="80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HTTP </a:t>
            </a:r>
            <a:r>
              <a:rPr lang="en-US" sz="2400" dirty="0">
                <a:solidFill>
                  <a:schemeClr val="tx1"/>
                </a:solidFill>
              </a:rPr>
              <a:t>(1989, CERN)</a:t>
            </a:r>
          </a:p>
          <a:p>
            <a:pPr algn="ctr"/>
            <a:r>
              <a:rPr lang="en-US" sz="2400" i="1" dirty="0">
                <a:solidFill>
                  <a:schemeClr val="tx1"/>
                </a:solidFill>
              </a:rPr>
              <a:t>status code, content-type, etc.</a:t>
            </a:r>
          </a:p>
          <a:p>
            <a:pPr algn="ctr"/>
            <a:endParaRPr lang="en-US" sz="2400" i="1" dirty="0">
              <a:solidFill>
                <a:schemeClr val="tx1"/>
              </a:solidFill>
            </a:endParaRPr>
          </a:p>
          <a:p>
            <a:pPr algn="ctr"/>
            <a:r>
              <a:rPr lang="en-US" sz="2400" dirty="0">
                <a:solidFill>
                  <a:schemeClr val="tx1"/>
                </a:solidFill>
              </a:rPr>
              <a:t>&lt;html&gt;&lt;body&gt;&lt;h1&gt;My great page&lt;/h1&gt;&lt;p&gt;</a:t>
            </a:r>
            <a:r>
              <a:rPr lang="mr-IN" sz="2400" dirty="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417509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B5AA-9C77-E04B-9D98-D7FE7492EABD}"/>
              </a:ext>
            </a:extLst>
          </p:cNvPr>
          <p:cNvSpPr>
            <a:spLocks noGrp="1"/>
          </p:cNvSpPr>
          <p:nvPr>
            <p:ph type="title"/>
          </p:nvPr>
        </p:nvSpPr>
        <p:spPr>
          <a:xfrm>
            <a:off x="263471" y="154983"/>
            <a:ext cx="11639227" cy="883403"/>
          </a:xfrm>
          <a:prstGeom prst="rect">
            <a:avLst/>
          </a:prstGeom>
        </p:spPr>
        <p:txBody>
          <a:bodyPr anchor="ctr">
            <a:normAutofit/>
          </a:bodyPr>
          <a:lstStyle/>
          <a:p>
            <a:r>
              <a:rPr lang="en-US" dirty="0"/>
              <a:t>And now a modern update…</a:t>
            </a:r>
          </a:p>
        </p:txBody>
      </p:sp>
      <p:pic>
        <p:nvPicPr>
          <p:cNvPr id="6" name="Content Placeholder 5">
            <a:extLst>
              <a:ext uri="{FF2B5EF4-FFF2-40B4-BE49-F238E27FC236}">
                <a16:creationId xmlns:a16="http://schemas.microsoft.com/office/drawing/2014/main" id="{46FE0B93-9365-364B-B1D3-B66A363A8E14}"/>
              </a:ext>
            </a:extLst>
          </p:cNvPr>
          <p:cNvPicPr>
            <a:picLocks noGrp="1" noChangeAspect="1"/>
          </p:cNvPicPr>
          <p:nvPr>
            <p:ph idx="1"/>
          </p:nvPr>
        </p:nvPicPr>
        <p:blipFill rotWithShape="1">
          <a:blip r:embed="rId2"/>
          <a:stretch/>
        </p:blipFill>
        <p:spPr>
          <a:xfrm>
            <a:off x="2353159" y="1146875"/>
            <a:ext cx="7459850" cy="5594888"/>
          </a:xfrm>
          <a:prstGeom prst="rect">
            <a:avLst/>
          </a:prstGeom>
          <a:noFill/>
        </p:spPr>
      </p:pic>
    </p:spTree>
    <p:extLst>
      <p:ext uri="{BB962C8B-B14F-4D97-AF65-F5344CB8AC3E}">
        <p14:creationId xmlns:p14="http://schemas.microsoft.com/office/powerpoint/2010/main" val="4236929411"/>
      </p:ext>
    </p:extLst>
  </p:cSld>
  <p:clrMapOvr>
    <a:masterClrMapping/>
  </p:clrMapOvr>
</p:sld>
</file>

<file path=ppt/theme/theme1.xml><?xml version="1.0" encoding="utf-8"?>
<a:theme xmlns:a="http://schemas.openxmlformats.org/drawingml/2006/main" name="Theme1">
  <a:themeElements>
    <a:clrScheme name="Custom 2">
      <a:dk1>
        <a:srgbClr val="000000"/>
      </a:dk1>
      <a:lt1>
        <a:srgbClr val="FFFFFF"/>
      </a:lt1>
      <a:dk2>
        <a:srgbClr val="44546A"/>
      </a:dk2>
      <a:lt2>
        <a:srgbClr val="E7E6E6"/>
      </a:lt2>
      <a:accent1>
        <a:srgbClr val="0CAB00"/>
      </a:accent1>
      <a:accent2>
        <a:srgbClr val="ED4B11"/>
      </a:accent2>
      <a:accent3>
        <a:srgbClr val="A5A5A5"/>
      </a:accent3>
      <a:accent4>
        <a:srgbClr val="FFC000"/>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0B7070-F291-BD48-BD16-063ABE220FC2}" vid="{A4957333-41A6-3442-98BC-DB1C2ACD6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2292</Words>
  <Application>Microsoft Macintosh PowerPoint</Application>
  <PresentationFormat>Widescreen</PresentationFormat>
  <Paragraphs>256</Paragraphs>
  <Slides>29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Theme1</vt:lpstr>
      <vt:lpstr>CS-340 Introduction to Computer Networking  Lecture 18: QUIC and Course Review</vt:lpstr>
      <vt:lpstr>Last Lecture: Mobility</vt:lpstr>
      <vt:lpstr>Let’s Review some Networking Themes.</vt:lpstr>
      <vt:lpstr>Decentralization</vt:lpstr>
      <vt:lpstr>Fault tolerance</vt:lpstr>
      <vt:lpstr>Empiricism</vt:lpstr>
      <vt:lpstr>Separation of concerns</vt:lpstr>
      <vt:lpstr>Why are protocols layered?</vt:lpstr>
      <vt:lpstr>And now a modern update…</vt:lpstr>
      <vt:lpstr>Layered designs create constraints</vt:lpstr>
      <vt:lpstr>Quick UDP Internet Connections</vt:lpstr>
      <vt:lpstr>Why UDP?</vt:lpstr>
      <vt:lpstr>TCP/TLS Problem #1: Two Handshakes</vt:lpstr>
      <vt:lpstr>QUIC Handshakes</vt:lpstr>
      <vt:lpstr>HTTP Problem #2: Multiple streams are expensive</vt:lpstr>
      <vt:lpstr>HTTP/1.1</vt:lpstr>
      <vt:lpstr>HTTP/2</vt:lpstr>
      <vt:lpstr>HTTP/2 with Server Push</vt:lpstr>
      <vt:lpstr>HTTP/1.1 vs HTTP/2 (multiple streams)</vt:lpstr>
      <vt:lpstr>HTTP/2 over TCP is prone to head-of-line blocking</vt:lpstr>
      <vt:lpstr>Head-of-line blocking (in general)</vt:lpstr>
      <vt:lpstr>HTTP/2 head-of-line blocking illustration</vt:lpstr>
      <vt:lpstr>QUIC prevents head-of-line blocking</vt:lpstr>
      <vt:lpstr>Problem #3: HTTP headers are inefficient</vt:lpstr>
      <vt:lpstr>Problem #4: Mobility</vt:lpstr>
      <vt:lpstr>Compatibility with HTTP/1.1 and TCP</vt:lpstr>
      <vt:lpstr>References</vt:lpstr>
      <vt:lpstr>Recap</vt:lpstr>
      <vt:lpstr>Follow-up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CS-340 Introduction to Computer Networking  Lecture 18: QUIC &amp; Course Review</dc:title>
  <dc:creator>Steve Tarzia</dc:creator>
  <cp:lastModifiedBy>Stephen Tarzia</cp:lastModifiedBy>
  <cp:revision>26</cp:revision>
  <cp:lastPrinted>2020-03-10T16:52:06Z</cp:lastPrinted>
  <dcterms:created xsi:type="dcterms:W3CDTF">2020-03-09T21:11:55Z</dcterms:created>
  <dcterms:modified xsi:type="dcterms:W3CDTF">2020-12-01T16:07:50Z</dcterms:modified>
</cp:coreProperties>
</file>