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2" r:id="rId11"/>
    <p:sldId id="301" r:id="rId12"/>
    <p:sldId id="259" r:id="rId13"/>
    <p:sldId id="264" r:id="rId14"/>
    <p:sldId id="265" r:id="rId15"/>
    <p:sldId id="266" r:id="rId16"/>
    <p:sldId id="268" r:id="rId17"/>
    <p:sldId id="269" r:id="rId18"/>
    <p:sldId id="270" r:id="rId19"/>
    <p:sldId id="273" r:id="rId20"/>
    <p:sldId id="272" r:id="rId21"/>
    <p:sldId id="274" r:id="rId22"/>
    <p:sldId id="281" r:id="rId23"/>
    <p:sldId id="262" r:id="rId24"/>
    <p:sldId id="267" r:id="rId25"/>
    <p:sldId id="271" r:id="rId26"/>
    <p:sldId id="277" r:id="rId27"/>
    <p:sldId id="279" r:id="rId28"/>
    <p:sldId id="280" r:id="rId29"/>
    <p:sldId id="263" r:id="rId30"/>
    <p:sldId id="261" r:id="rId31"/>
    <p:sldId id="282" r:id="rId32"/>
    <p:sldId id="283" r:id="rId33"/>
    <p:sldId id="284" r:id="rId34"/>
    <p:sldId id="291" r:id="rId35"/>
    <p:sldId id="285" r:id="rId36"/>
    <p:sldId id="286" r:id="rId37"/>
    <p:sldId id="287" r:id="rId38"/>
    <p:sldId id="288" r:id="rId39"/>
    <p:sldId id="292" r:id="rId40"/>
    <p:sldId id="275" r:id="rId41"/>
    <p:sldId id="276" r:id="rId42"/>
    <p:sldId id="28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257"/>
            <p14:sldId id="293"/>
            <p14:sldId id="294"/>
            <p14:sldId id="295"/>
            <p14:sldId id="296"/>
            <p14:sldId id="297"/>
            <p14:sldId id="298"/>
            <p14:sldId id="299"/>
            <p14:sldId id="302"/>
            <p14:sldId id="301"/>
            <p14:sldId id="259"/>
            <p14:sldId id="264"/>
            <p14:sldId id="265"/>
            <p14:sldId id="266"/>
            <p14:sldId id="268"/>
            <p14:sldId id="269"/>
            <p14:sldId id="270"/>
            <p14:sldId id="273"/>
            <p14:sldId id="272"/>
            <p14:sldId id="274"/>
            <p14:sldId id="281"/>
            <p14:sldId id="262"/>
            <p14:sldId id="267"/>
            <p14:sldId id="271"/>
            <p14:sldId id="277"/>
            <p14:sldId id="279"/>
            <p14:sldId id="280"/>
            <p14:sldId id="263"/>
            <p14:sldId id="261"/>
            <p14:sldId id="282"/>
            <p14:sldId id="283"/>
            <p14:sldId id="284"/>
            <p14:sldId id="291"/>
            <p14:sldId id="285"/>
            <p14:sldId id="286"/>
            <p14:sldId id="287"/>
            <p14:sldId id="288"/>
            <p14:sldId id="292"/>
            <p14:sldId id="275"/>
            <p14:sldId id="276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A5"/>
    <a:srgbClr val="FFFD78"/>
    <a:srgbClr val="00FA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2585"/>
  </p:normalViewPr>
  <p:slideViewPr>
    <p:cSldViewPr snapToGrid="0" snapToObjects="1">
      <p:cViewPr>
        <p:scale>
          <a:sx n="116" d="100"/>
          <a:sy n="116" d="100"/>
        </p:scale>
        <p:origin x="95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9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5E86D-05F2-994E-97AD-8649F53A03F8}"/>
              </a:ext>
            </a:extLst>
          </p:cNvPr>
          <p:cNvSpPr txBox="1"/>
          <p:nvPr userDrawn="1"/>
        </p:nvSpPr>
        <p:spPr>
          <a:xfrm>
            <a:off x="11393905" y="154983"/>
            <a:ext cx="60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E72132-18A4-A340-91B0-EAA9D08BB4B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HTTP_cookie#Cross-site_request_forger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rfc/rfc1035.txt" TargetMode="External"/><Relationship Id="rId2" Type="http://schemas.openxmlformats.org/officeDocument/2006/relationships/hyperlink" Target="https://www.ietf.org/rfc/rfc1034.tx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user@columbi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ju.edu.cn/english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83403"/>
            <a:ext cx="9144000" cy="3433436"/>
          </a:xfrm>
        </p:spPr>
        <p:txBody>
          <a:bodyPr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CS-340 Introduction to Computer Networking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1800" dirty="0"/>
            </a:br>
            <a:r>
              <a:rPr lang="en-US" dirty="0"/>
              <a:t>Lecture 4: Domain Name Service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2995"/>
            <a:ext cx="9144000" cy="1135251"/>
          </a:xfrm>
        </p:spPr>
        <p:txBody>
          <a:bodyPr>
            <a:normAutofit/>
          </a:bodyPr>
          <a:lstStyle/>
          <a:p>
            <a:r>
              <a:rPr lang="en-US" sz="2800" dirty="0"/>
              <a:t>Steve Tarzia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190" y="6086395"/>
            <a:ext cx="644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Many diagrams &amp; slides are adapted from those by J.F Kurose and K.W. Ross</a:t>
            </a:r>
          </a:p>
        </p:txBody>
      </p:sp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AA08-DA80-2342-845D-15B3918E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154983"/>
            <a:ext cx="3583310" cy="1276252"/>
          </a:xfrm>
        </p:spPr>
        <p:txBody>
          <a:bodyPr>
            <a:normAutofit fontScale="90000"/>
          </a:bodyPr>
          <a:lstStyle/>
          <a:p>
            <a:r>
              <a:rPr lang="en-US" dirty="0"/>
              <a:t>Cookies are secrets!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7EDCF-7998-644E-97CF-7AF7792B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782" y="154983"/>
            <a:ext cx="8055916" cy="6586780"/>
          </a:xfrm>
        </p:spPr>
        <p:txBody>
          <a:bodyPr anchor="b">
            <a:normAutofit/>
          </a:bodyPr>
          <a:lstStyle/>
          <a:p>
            <a:r>
              <a:rPr lang="en-US" dirty="0"/>
              <a:t>Remember that web servers use cookies to </a:t>
            </a:r>
            <a:r>
              <a:rPr lang="en-US" i="1" dirty="0"/>
              <a:t>authenticate</a:t>
            </a:r>
            <a:r>
              <a:rPr lang="en-US" dirty="0"/>
              <a:t> (identify) users.</a:t>
            </a:r>
          </a:p>
          <a:p>
            <a:r>
              <a:rPr lang="en-US" dirty="0"/>
              <a:t>If I steal your browser’s cookies and copy them to my browser, </a:t>
            </a:r>
            <a:r>
              <a:rPr lang="en-US"/>
              <a:t>then any </a:t>
            </a:r>
            <a:r>
              <a:rPr lang="en-US" dirty="0"/>
              <a:t>websites I visit recognize me as you.</a:t>
            </a:r>
          </a:p>
          <a:p>
            <a:r>
              <a:rPr lang="en-US" dirty="0"/>
              <a:t>Web browsers isolate cookies by domain.</a:t>
            </a:r>
          </a:p>
          <a:p>
            <a:endParaRPr lang="en-US" dirty="0"/>
          </a:p>
          <a:p>
            <a:r>
              <a:rPr lang="en-US" dirty="0"/>
              <a:t>Cookies have expiration dates.</a:t>
            </a:r>
          </a:p>
          <a:p>
            <a:r>
              <a:rPr lang="en-US" dirty="0"/>
              <a:t>This is why you have to re-sign-in to websites occasionally, even if you did not sign out.</a:t>
            </a:r>
          </a:p>
          <a:p>
            <a:r>
              <a:rPr lang="en-US" dirty="0"/>
              <a:t>Signing out involves clearing your browser’s cookies </a:t>
            </a:r>
            <a:r>
              <a:rPr lang="en-US" i="1" dirty="0"/>
              <a:t>and</a:t>
            </a:r>
            <a:r>
              <a:rPr lang="en-US" dirty="0"/>
              <a:t> removing the cookies from a server-side database.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ADC90-98B4-E944-8DD5-A768EE46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31235"/>
            <a:ext cx="3655690" cy="54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991CD-51D3-FF4C-8542-48B03611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Cross-Site Request Forgery (</a:t>
            </a:r>
            <a:r>
              <a:rPr lang="en-US" dirty="0">
                <a:hlinkClick r:id="rId2"/>
              </a:rPr>
              <a:t>CSRF</a:t>
            </a:r>
            <a:r>
              <a:rPr lang="en-US" dirty="0"/>
              <a:t>)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00827-4169-8E4B-B098-C82B25C0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Cookies must be carefully configured to prevent attacks.</a:t>
            </a:r>
          </a:p>
          <a:p>
            <a:r>
              <a:rPr lang="en-US" dirty="0" err="1"/>
              <a:t>Eg.</a:t>
            </a:r>
            <a:r>
              <a:rPr lang="en-US" dirty="0"/>
              <a:t>, I can place the following code in my website to trigger an authenticated request to another website: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mybank.com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/transfer?</a:t>
            </a:r>
            <a:b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account=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bob&amp;amount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=1000000&amp;to=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mallory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en-US" dirty="0"/>
              <a:t>The browser will include that domain’s cookies in the request, and those cookies authenticate the request.</a:t>
            </a:r>
          </a:p>
          <a:p>
            <a:r>
              <a:rPr lang="en-US" dirty="0"/>
              <a:t>There is also a variation of this attack that uses a hidden HTML form to generate a POST request.</a:t>
            </a:r>
          </a:p>
          <a:p>
            <a:r>
              <a:rPr lang="en-US" dirty="0"/>
              <a:t>Cookies can be stored with “</a:t>
            </a:r>
            <a:r>
              <a:rPr lang="en-US" dirty="0" err="1"/>
              <a:t>SameSite</a:t>
            </a:r>
            <a:r>
              <a:rPr lang="en-US" dirty="0"/>
              <a:t>” attribute to prevent CSRF, and many other protection strategies are possible.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9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Name Service (DNS)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Internet hosts are reachable by IP address: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.: </a:t>
            </a:r>
            <a:r>
              <a:rPr lang="hr-HR" b="1" dirty="0"/>
              <a:t>129.105.136.70</a:t>
            </a:r>
            <a:r>
              <a:rPr lang="hr-HR" dirty="0"/>
              <a:t> (IPv4)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is-IS" b="1" dirty="0"/>
              <a:t>2001:db8::ff00:42:8329 </a:t>
            </a:r>
            <a:r>
              <a:rPr lang="is-IS" dirty="0"/>
              <a:t>(IPv6)</a:t>
            </a:r>
          </a:p>
          <a:p>
            <a:r>
              <a:rPr lang="hr-HR" dirty="0"/>
              <a:t>But </a:t>
            </a: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some </a:t>
            </a:r>
            <a:r>
              <a:rPr lang="hr-HR" dirty="0" err="1"/>
              <a:t>way</a:t>
            </a:r>
            <a:r>
              <a:rPr lang="hr-HR" dirty="0"/>
              <a:t> to </a:t>
            </a:r>
            <a:r>
              <a:rPr lang="hr-HR" dirty="0" err="1"/>
              <a:t>find</a:t>
            </a:r>
            <a:r>
              <a:rPr lang="hr-HR" dirty="0"/>
              <a:t> </a:t>
            </a:r>
            <a:r>
              <a:rPr lang="hr-HR" dirty="0" err="1"/>
              <a:t>these</a:t>
            </a:r>
            <a:r>
              <a:rPr lang="hr-HR" dirty="0"/>
              <a:t> </a:t>
            </a:r>
            <a:r>
              <a:rPr lang="hr-HR" dirty="0" err="1"/>
              <a:t>addresses</a:t>
            </a:r>
            <a:r>
              <a:rPr lang="hr-HR" dirty="0"/>
              <a:t>.</a:t>
            </a:r>
          </a:p>
          <a:p>
            <a:r>
              <a:rPr lang="hr-HR" dirty="0"/>
              <a:t>DNS </a:t>
            </a:r>
            <a:r>
              <a:rPr lang="hr-HR" dirty="0" err="1"/>
              <a:t>maps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human-</a:t>
            </a:r>
            <a:r>
              <a:rPr lang="hr-HR" dirty="0" err="1"/>
              <a:t>friendly</a:t>
            </a:r>
            <a:r>
              <a:rPr lang="hr-HR" dirty="0"/>
              <a:t> </a:t>
            </a:r>
            <a:r>
              <a:rPr lang="hr-HR" b="1" i="1" dirty="0" err="1">
                <a:solidFill>
                  <a:schemeClr val="accent6"/>
                </a:solidFill>
              </a:rPr>
              <a:t>hostnames</a:t>
            </a:r>
            <a:r>
              <a:rPr lang="hr-HR" dirty="0">
                <a:solidFill>
                  <a:schemeClr val="accent6"/>
                </a:solidFill>
              </a:rPr>
              <a:t> </a:t>
            </a:r>
            <a:r>
              <a:rPr lang="hr-HR" dirty="0"/>
              <a:t>to IP </a:t>
            </a:r>
            <a:r>
              <a:rPr lang="hr-HR" dirty="0" err="1"/>
              <a:t>addresses</a:t>
            </a:r>
            <a:endParaRPr lang="hr-HR" dirty="0"/>
          </a:p>
          <a:p>
            <a:pPr lvl="1"/>
            <a:r>
              <a:rPr lang="en-US" dirty="0"/>
              <a:t>E</a:t>
            </a:r>
            <a:r>
              <a:rPr lang="hr-HR" dirty="0"/>
              <a:t>g., “</a:t>
            </a:r>
            <a:r>
              <a:rPr lang="hr-HR" dirty="0" err="1"/>
              <a:t>northwestern.edu</a:t>
            </a:r>
            <a:r>
              <a:rPr lang="hr-HR" dirty="0"/>
              <a:t>” → 129.105.136.70</a:t>
            </a:r>
          </a:p>
          <a:p>
            <a:r>
              <a:rPr lang="hr-HR" i="1" dirty="0"/>
              <a:t>IP </a:t>
            </a:r>
            <a:r>
              <a:rPr lang="hr-HR" i="1" dirty="0" err="1"/>
              <a:t>addresses</a:t>
            </a:r>
            <a:r>
              <a:rPr lang="hr-HR" i="1" dirty="0"/>
              <a:t> </a:t>
            </a:r>
            <a:r>
              <a:rPr lang="hr-HR" dirty="0"/>
              <a:t>are </a:t>
            </a:r>
            <a:r>
              <a:rPr lang="hr-HR" dirty="0" err="1"/>
              <a:t>bound</a:t>
            </a:r>
            <a:r>
              <a:rPr lang="hr-HR" dirty="0"/>
              <a:t> to </a:t>
            </a:r>
            <a:r>
              <a:rPr lang="hr-HR" i="1" dirty="0" err="1"/>
              <a:t>machines</a:t>
            </a:r>
            <a:r>
              <a:rPr lang="hr-HR" i="1" dirty="0"/>
              <a:t>.</a:t>
            </a:r>
          </a:p>
          <a:p>
            <a:r>
              <a:rPr lang="en-US" i="1" dirty="0"/>
              <a:t>H</a:t>
            </a:r>
            <a:r>
              <a:rPr lang="hr-HR" i="1" dirty="0" err="1"/>
              <a:t>ostnames</a:t>
            </a:r>
            <a:r>
              <a:rPr lang="hr-HR" i="1" dirty="0"/>
              <a:t> </a:t>
            </a:r>
            <a:r>
              <a:rPr lang="hr-HR" dirty="0"/>
              <a:t>are </a:t>
            </a:r>
            <a:r>
              <a:rPr lang="hr-HR" dirty="0" err="1"/>
              <a:t>associated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i="1" dirty="0" err="1"/>
              <a:t>services</a:t>
            </a:r>
            <a:r>
              <a:rPr lang="hr-HR" i="1" dirty="0"/>
              <a:t>.</a:t>
            </a:r>
          </a:p>
          <a:p>
            <a:pPr lvl="1"/>
            <a:r>
              <a:rPr lang="hr-HR" dirty="0"/>
              <a:t>More </a:t>
            </a:r>
            <a:r>
              <a:rPr lang="hr-HR" dirty="0" err="1"/>
              <a:t>permanent</a:t>
            </a:r>
            <a:r>
              <a:rPr lang="hr-HR" dirty="0"/>
              <a:t> </a:t>
            </a:r>
            <a:r>
              <a:rPr lang="hr-HR" dirty="0" err="1"/>
              <a:t>than</a:t>
            </a:r>
            <a:r>
              <a:rPr lang="hr-HR" dirty="0"/>
              <a:t> IP </a:t>
            </a:r>
            <a:r>
              <a:rPr lang="hr-HR" dirty="0" err="1"/>
              <a:t>addresses</a:t>
            </a:r>
            <a:r>
              <a:rPr lang="hr-HR" dirty="0"/>
              <a:t> (</a:t>
            </a:r>
            <a:r>
              <a:rPr lang="hr-HR" dirty="0" err="1"/>
              <a:t>allows</a:t>
            </a:r>
            <a:r>
              <a:rPr lang="hr-HR" dirty="0"/>
              <a:t> </a:t>
            </a:r>
            <a:r>
              <a:rPr lang="hr-HR" dirty="0" err="1"/>
              <a:t>machines</a:t>
            </a:r>
            <a:r>
              <a:rPr lang="hr-HR" dirty="0"/>
              <a:t> to </a:t>
            </a:r>
            <a:r>
              <a:rPr lang="hr-HR" dirty="0" err="1"/>
              <a:t>move</a:t>
            </a:r>
            <a:r>
              <a:rPr lang="hr-HR" dirty="0"/>
              <a:t>).</a:t>
            </a:r>
          </a:p>
          <a:p>
            <a:endParaRPr lang="hr-HR" i="1" dirty="0"/>
          </a:p>
          <a:p>
            <a:r>
              <a:rPr lang="hr-HR" dirty="0"/>
              <a:t>DNS </a:t>
            </a:r>
            <a:r>
              <a:rPr lang="hr-HR" dirty="0" err="1"/>
              <a:t>provides</a:t>
            </a:r>
            <a:r>
              <a:rPr lang="hr-HR" dirty="0"/>
              <a:t> a </a:t>
            </a:r>
            <a:r>
              <a:rPr lang="hr-HR" b="1" dirty="0" err="1">
                <a:solidFill>
                  <a:schemeClr val="accent6"/>
                </a:solidFill>
              </a:rPr>
              <a:t>layer</a:t>
            </a:r>
            <a:r>
              <a:rPr lang="hr-HR" b="1" dirty="0">
                <a:solidFill>
                  <a:schemeClr val="accent6"/>
                </a:solidFill>
              </a:rPr>
              <a:t> </a:t>
            </a:r>
            <a:r>
              <a:rPr lang="hr-HR" b="1" dirty="0" err="1">
                <a:solidFill>
                  <a:schemeClr val="accent6"/>
                </a:solidFill>
              </a:rPr>
              <a:t>of</a:t>
            </a:r>
            <a:r>
              <a:rPr lang="hr-HR" b="1" dirty="0">
                <a:solidFill>
                  <a:schemeClr val="accent6"/>
                </a:solidFill>
              </a:rPr>
              <a:t> </a:t>
            </a:r>
            <a:r>
              <a:rPr lang="hr-HR" b="1" dirty="0" err="1">
                <a:solidFill>
                  <a:schemeClr val="accent6"/>
                </a:solidFill>
              </a:rPr>
              <a:t>indirection</a:t>
            </a:r>
            <a:r>
              <a:rPr lang="hr-HR" b="1" dirty="0">
                <a:solidFill>
                  <a:schemeClr val="accent6"/>
                </a:solidFill>
              </a:rPr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addressing</a:t>
            </a:r>
            <a:r>
              <a:rPr lang="hr-HR" dirty="0"/>
              <a:t>, </a:t>
            </a:r>
            <a:r>
              <a:rPr lang="hr-HR" dirty="0" err="1"/>
              <a:t>useful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many</a:t>
            </a:r>
            <a:r>
              <a:rPr lang="hr-HR" dirty="0"/>
              <a:t> </a:t>
            </a:r>
            <a:r>
              <a:rPr lang="hr-HR" dirty="0" err="1"/>
              <a:t>ways</a:t>
            </a:r>
            <a:r>
              <a:rPr lang="hr-HR" dirty="0"/>
              <a:t>.</a:t>
            </a:r>
          </a:p>
          <a:p>
            <a:r>
              <a:rPr lang="hr-HR" dirty="0" err="1"/>
              <a:t>Defined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RFCs</a:t>
            </a:r>
            <a:r>
              <a:rPr lang="hr-HR" dirty="0"/>
              <a:t> </a:t>
            </a:r>
            <a:r>
              <a:rPr lang="en-US" dirty="0">
                <a:hlinkClick r:id="rId2"/>
              </a:rPr>
              <a:t>1034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1035</a:t>
            </a:r>
            <a:r>
              <a:rPr lang="en-US" dirty="0"/>
              <a:t>  </a:t>
            </a:r>
            <a:endParaRPr lang="hr-H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EF001-8C94-A941-8DAB-F35221D1ECA7}"/>
              </a:ext>
            </a:extLst>
          </p:cNvPr>
          <p:cNvSpPr/>
          <p:nvPr/>
        </p:nvSpPr>
        <p:spPr>
          <a:xfrm>
            <a:off x="1563756" y="3114261"/>
            <a:ext cx="5234609" cy="45057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26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Addresses are for </a:t>
            </a:r>
            <a:r>
              <a:rPr lang="en-US" i="1" dirty="0"/>
              <a:t>routing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75" y="1084764"/>
            <a:ext cx="8568418" cy="345045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3471" y="4659086"/>
            <a:ext cx="11639227" cy="2198914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Nearby IP addresses are </a:t>
            </a:r>
            <a:r>
              <a:rPr lang="en-US" i="1" dirty="0"/>
              <a:t>usually</a:t>
            </a:r>
            <a:r>
              <a:rPr lang="en-US" dirty="0"/>
              <a:t> physically closer together in the network.</a:t>
            </a:r>
          </a:p>
          <a:p>
            <a:r>
              <a:rPr lang="en-US" dirty="0"/>
              <a:t>Left-most bits are for global location, right-most bits are local.</a:t>
            </a:r>
          </a:p>
          <a:p>
            <a:r>
              <a:rPr lang="en-US" dirty="0"/>
              <a:t>Similar to telephone numbers: </a:t>
            </a:r>
            <a:r>
              <a:rPr lang="en-US" b="1" dirty="0"/>
              <a:t>1-</a:t>
            </a:r>
            <a:r>
              <a:rPr lang="en-US" b="1" dirty="0">
                <a:solidFill>
                  <a:schemeClr val="accent4"/>
                </a:solidFill>
              </a:rPr>
              <a:t>847</a:t>
            </a:r>
            <a:r>
              <a:rPr lang="en-US" b="1" dirty="0"/>
              <a:t>-</a:t>
            </a:r>
            <a:r>
              <a:rPr lang="en-US" b="1" dirty="0">
                <a:solidFill>
                  <a:srgbClr val="7030A0"/>
                </a:solidFill>
              </a:rPr>
              <a:t>49</a:t>
            </a:r>
            <a:r>
              <a:rPr lang="en-US" b="1" dirty="0">
                <a:solidFill>
                  <a:schemeClr val="accent2"/>
                </a:solidFill>
              </a:rPr>
              <a:t>1-7069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			 USA, </a:t>
            </a:r>
            <a:r>
              <a:rPr lang="en-US" dirty="0">
                <a:solidFill>
                  <a:schemeClr val="accent4"/>
                </a:solidFill>
              </a:rPr>
              <a:t>NE Illinois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Northwestern campus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Steve’s phone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21428" y="5907314"/>
            <a:ext cx="1001486" cy="44994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211331" y="5931439"/>
            <a:ext cx="774356" cy="42581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047471" y="5931440"/>
            <a:ext cx="2129481" cy="42581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542271" y="5932713"/>
            <a:ext cx="1545773" cy="4245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6D0C6A2F-AD8D-734D-92A9-64092EEE296B}"/>
              </a:ext>
            </a:extLst>
          </p:cNvPr>
          <p:cNvSpPr/>
          <p:nvPr/>
        </p:nvSpPr>
        <p:spPr>
          <a:xfrm>
            <a:off x="0" y="832972"/>
            <a:ext cx="2305878" cy="2198914"/>
          </a:xfrm>
          <a:prstGeom prst="wedgeRectCallout">
            <a:avLst>
              <a:gd name="adj1" fmla="val -57530"/>
              <a:gd name="adj2" fmla="val 8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Actually, this is a gross simplification of how routing works.  We have two chapters dedicated to IP routing.</a:t>
            </a:r>
          </a:p>
        </p:txBody>
      </p:sp>
    </p:spTree>
    <p:extLst>
      <p:ext uri="{BB962C8B-B14F-4D97-AF65-F5344CB8AC3E}">
        <p14:creationId xmlns:p14="http://schemas.microsoft.com/office/powerpoint/2010/main" val="17907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997"/>
            <a:ext cx="12192000" cy="9106371"/>
          </a:xfrm>
        </p:spPr>
      </p:pic>
      <p:sp>
        <p:nvSpPr>
          <p:cNvPr id="11" name="Rectangle 10"/>
          <p:cNvSpPr/>
          <p:nvPr/>
        </p:nvSpPr>
        <p:spPr>
          <a:xfrm>
            <a:off x="467920" y="1213987"/>
            <a:ext cx="11256159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8575">
                  <a:noFill/>
                  <a:prstDash val="solid"/>
                </a:ln>
              </a:rPr>
              <a:t>DNS is a global</a:t>
            </a:r>
            <a:br>
              <a:rPr lang="en-US" sz="11500" b="1" dirty="0">
                <a:ln w="28575">
                  <a:noFill/>
                  <a:prstDash val="solid"/>
                </a:ln>
              </a:rPr>
            </a:br>
            <a:r>
              <a:rPr lang="en-US" sz="11500" b="1" dirty="0">
                <a:ln w="28575">
                  <a:noFill/>
                  <a:prstDash val="solid"/>
                </a:ln>
              </a:rPr>
              <a:t>Internet directory</a:t>
            </a:r>
          </a:p>
        </p:txBody>
      </p:sp>
    </p:spTree>
    <p:extLst>
      <p:ext uri="{BB962C8B-B14F-4D97-AF65-F5344CB8AC3E}">
        <p14:creationId xmlns:p14="http://schemas.microsoft.com/office/powerpoint/2010/main" val="189988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8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directory machine would not scale</a:t>
            </a:r>
          </a:p>
          <a:p>
            <a:pPr lvl="1"/>
            <a:r>
              <a:rPr lang="en-US" dirty="0"/>
              <a:t>Many web requests require a DNS lookup first.</a:t>
            </a:r>
          </a:p>
          <a:p>
            <a:pPr lvl="1"/>
            <a:r>
              <a:rPr lang="en-US" dirty="0"/>
              <a:t>One server cannot handle all the Internet’s directory requests!</a:t>
            </a:r>
          </a:p>
          <a:p>
            <a:pPr lvl="1"/>
            <a:r>
              <a:rPr lang="en-US" dirty="0"/>
              <a:t>Plus, you want to do this lookup at a nearby server.</a:t>
            </a:r>
          </a:p>
          <a:p>
            <a:pPr lvl="1"/>
            <a:endParaRPr lang="en-US" dirty="0"/>
          </a:p>
          <a:p>
            <a:r>
              <a:rPr lang="en-US" dirty="0"/>
              <a:t>How would you make DNS scalable, to provide IP address lookups for all machines on the Internet?</a:t>
            </a:r>
          </a:p>
          <a:p>
            <a:r>
              <a:rPr lang="en-US" dirty="0"/>
              <a:t>Two basic solutions:</a:t>
            </a:r>
          </a:p>
          <a:p>
            <a:pPr lvl="1"/>
            <a:r>
              <a:rPr lang="en-US" b="1" dirty="0"/>
              <a:t>Distribute</a:t>
            </a:r>
            <a:r>
              <a:rPr lang="en-US" dirty="0"/>
              <a:t> the database across many machines.</a:t>
            </a:r>
          </a:p>
          <a:p>
            <a:pPr lvl="1"/>
            <a:r>
              <a:rPr lang="en-US" b="1" dirty="0"/>
              <a:t>Cache</a:t>
            </a:r>
            <a:r>
              <a:rPr lang="en-US" dirty="0"/>
              <a:t> DNS lookups locally on the client and in nearby caching proxies.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4D1454-4794-D245-BEDE-CF3FDD74B66D}"/>
              </a:ext>
            </a:extLst>
          </p:cNvPr>
          <p:cNvGrpSpPr/>
          <p:nvPr/>
        </p:nvGrpSpPr>
        <p:grpSpPr>
          <a:xfrm>
            <a:off x="11147172" y="4129670"/>
            <a:ext cx="929898" cy="884264"/>
            <a:chOff x="10763181" y="2345404"/>
            <a:chExt cx="1139517" cy="1083596"/>
          </a:xfrm>
        </p:grpSpPr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0BEC72C1-6FC0-3D4D-9D44-18D3344FB8BD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B359EB5F-7649-3346-8CD0-A41399B0D435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921160-F3B5-3C4C-B24D-082EF6896EF3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3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is distributed and </a:t>
            </a:r>
            <a:r>
              <a:rPr lang="en-US" i="1" dirty="0"/>
              <a:t>hierarchical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4670076"/>
            <a:ext cx="11639227" cy="20716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Each DNS server only knows about the records in its own subdomain</a:t>
            </a:r>
          </a:p>
          <a:p>
            <a:r>
              <a:rPr lang="en-US" dirty="0"/>
              <a:t>These are the authoritative </a:t>
            </a:r>
            <a:r>
              <a:rPr lang="en-US" b="1" i="1" dirty="0">
                <a:solidFill>
                  <a:schemeClr val="accent6"/>
                </a:solidFill>
              </a:rPr>
              <a:t>nameservers </a:t>
            </a:r>
            <a:r>
              <a:rPr lang="en-US" dirty="0"/>
              <a:t>for the various </a:t>
            </a:r>
            <a:r>
              <a:rPr lang="en-US" b="1" i="1" dirty="0">
                <a:solidFill>
                  <a:schemeClr val="accent6"/>
                </a:solidFill>
              </a:rPr>
              <a:t>subdomains.</a:t>
            </a:r>
          </a:p>
          <a:p>
            <a:pPr lvl="1"/>
            <a:r>
              <a:rPr lang="en-US" dirty="0"/>
              <a:t>If I want to own and operate “</a:t>
            </a:r>
            <a:r>
              <a:rPr lang="en-US" dirty="0" err="1"/>
              <a:t>stevetarzia.com</a:t>
            </a:r>
            <a:r>
              <a:rPr lang="en-US" dirty="0"/>
              <a:t>” I must pay someone to add a record to the “com” top-level-domain nameservers.</a:t>
            </a:r>
          </a:p>
          <a:p>
            <a:pPr lvl="1"/>
            <a:r>
              <a:rPr lang="en-US" dirty="0"/>
              <a:t>I then can run my own nameserver on my subdomain, defining:</a:t>
            </a:r>
          </a:p>
          <a:p>
            <a:pPr lvl="2"/>
            <a:r>
              <a:rPr lang="en-US" b="1" dirty="0" err="1"/>
              <a:t>www</a:t>
            </a:r>
            <a:r>
              <a:rPr lang="en-US" dirty="0" err="1"/>
              <a:t>.stevetarzia.com</a:t>
            </a:r>
            <a:r>
              <a:rPr lang="en-US" dirty="0"/>
              <a:t>, </a:t>
            </a:r>
            <a:r>
              <a:rPr lang="en-US" b="1" dirty="0" err="1"/>
              <a:t>mail</a:t>
            </a:r>
            <a:r>
              <a:rPr lang="en-US" dirty="0" err="1"/>
              <a:t>.stevetarzia.com</a:t>
            </a:r>
            <a:r>
              <a:rPr lang="en-US" dirty="0"/>
              <a:t>, and even </a:t>
            </a:r>
            <a:r>
              <a:rPr lang="en-US" b="1" dirty="0" err="1"/>
              <a:t>citibank</a:t>
            </a:r>
            <a:r>
              <a:rPr lang="en-US" dirty="0" err="1"/>
              <a:t>.stevetarzia.com</a:t>
            </a:r>
            <a:r>
              <a:rPr lang="en-US" dirty="0"/>
              <a:t> (for phishing purposes).</a:t>
            </a: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975403" y="1103829"/>
            <a:ext cx="9018316" cy="3300483"/>
            <a:chOff x="230" y="576"/>
            <a:chExt cx="6049" cy="2372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256" y="576"/>
              <a:ext cx="14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 dirty="0">
                  <a:solidFill>
                    <a:schemeClr val="accent6"/>
                  </a:solidFill>
                </a:rPr>
                <a:t>Root</a:t>
              </a:r>
              <a:r>
                <a:rPr lang="en-US" altLang="en-US" sz="1800" dirty="0">
                  <a:solidFill>
                    <a:schemeClr val="accent6"/>
                  </a:solidFill>
                </a:rPr>
                <a:t> </a:t>
              </a:r>
              <a:r>
                <a:rPr lang="en-US" altLang="en-US" sz="1800" dirty="0"/>
                <a:t>DNS Servers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28" y="1344"/>
              <a:ext cx="136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accent6"/>
                  </a:solidFill>
                </a:rPr>
                <a:t>com </a:t>
              </a:r>
              <a:r>
                <a:rPr lang="en-US" altLang="en-US" sz="1800" dirty="0"/>
                <a:t>DNS servers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304" y="1296"/>
              <a:ext cx="129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accent6"/>
                  </a:solidFill>
                </a:rPr>
                <a:t>org </a:t>
              </a:r>
              <a:r>
                <a:rPr lang="en-US" altLang="en-US" sz="1800" dirty="0"/>
                <a:t>DNS servers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032" y="1296"/>
              <a:ext cx="131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edu</a:t>
              </a:r>
              <a:r>
                <a:rPr lang="en-US" altLang="en-US" sz="1800" dirty="0">
                  <a:solidFill>
                    <a:schemeClr val="accent6"/>
                  </a:solidFill>
                </a:rPr>
                <a:t> </a:t>
              </a:r>
              <a:r>
                <a:rPr lang="en-US" altLang="en-US" sz="1800" dirty="0"/>
                <a:t>DNS servers</a:t>
              </a: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1344" y="864"/>
              <a:ext cx="1392" cy="43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928" y="816"/>
              <a:ext cx="0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168" y="864"/>
              <a:ext cx="144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898" y="1752"/>
              <a:ext cx="1319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northwestern.edu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237" y="1743"/>
              <a:ext cx="1001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poly.edu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4414" y="1536"/>
              <a:ext cx="146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848" y="1536"/>
              <a:ext cx="617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30" y="1848"/>
              <a:ext cx="992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yahoo.com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248" y="1872"/>
              <a:ext cx="1001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amazon.com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>
              <a:off x="768" y="1584"/>
              <a:ext cx="19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392" y="1584"/>
              <a:ext cx="24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2534" y="1799"/>
              <a:ext cx="993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pbs.org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2928" y="153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4739" y="2232"/>
              <a:ext cx="287" cy="2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H="1">
              <a:off x="3756" y="2208"/>
              <a:ext cx="423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4762" y="2483"/>
              <a:ext cx="151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cs.northwestern.edu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2886" y="2483"/>
              <a:ext cx="185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6"/>
                  </a:solidFill>
                </a:rPr>
                <a:t>kellogg.northwestern.edu</a:t>
              </a:r>
              <a:endParaRPr lang="en-US" altLang="en-US" sz="1800" dirty="0">
                <a:solidFill>
                  <a:schemeClr val="accent6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DNS servers</a:t>
              </a:r>
            </a:p>
          </p:txBody>
        </p:sp>
      </p:grp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5494891" y="1597542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…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6058453" y="1595954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619" y="2033650"/>
            <a:ext cx="191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2"/>
                </a:solidFill>
              </a:rPr>
              <a:t>Top-level domains:</a:t>
            </a:r>
          </a:p>
          <a:p>
            <a:pPr algn="r"/>
            <a:r>
              <a:rPr lang="en-US" i="1" dirty="0">
                <a:solidFill>
                  <a:schemeClr val="accent2"/>
                </a:solidFill>
              </a:rPr>
              <a:t>(TLDs)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3471" y="2033650"/>
            <a:ext cx="9727632" cy="6063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A6233DFD-2DE6-6044-BBDD-5340B7F8A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9" y="2917554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chemeClr val="accent6"/>
                </a:solidFill>
              </a:rPr>
              <a:t>stevetarzia.com</a:t>
            </a:r>
            <a:endParaRPr lang="en-US" altLang="en-US" sz="1800" dirty="0">
              <a:solidFill>
                <a:schemeClr val="accent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DNS servers</a:t>
            </a: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69E15F01-5457-2D43-AF77-EBC4373650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92360" y="2506395"/>
            <a:ext cx="1090111" cy="40734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13 Root DNS servers (run by ICANN)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1583073"/>
          </a:xfrm>
        </p:spPr>
        <p:txBody>
          <a:bodyPr/>
          <a:lstStyle/>
          <a:p>
            <a:r>
              <a:rPr lang="en-US" dirty="0"/>
              <a:t>These store IP addresses of the nameservers for all the</a:t>
            </a:r>
            <a:br>
              <a:rPr lang="en-US" dirty="0"/>
            </a:br>
            <a:r>
              <a:rPr lang="en-US" dirty="0"/>
              <a:t>top-level-domains (TLDs): com, net, </a:t>
            </a:r>
            <a:r>
              <a:rPr lang="en-US" dirty="0" err="1"/>
              <a:t>uk</a:t>
            </a:r>
            <a:r>
              <a:rPr lang="en-US" dirty="0"/>
              <a:t>, </a:t>
            </a:r>
            <a:r>
              <a:rPr lang="en-US" dirty="0" err="1"/>
              <a:t>edu</a:t>
            </a:r>
            <a:r>
              <a:rPr lang="en-US" dirty="0"/>
              <a:t>, </a:t>
            </a:r>
            <a:r>
              <a:rPr lang="en-US" dirty="0" err="1"/>
              <a:t>cn</a:t>
            </a:r>
            <a:r>
              <a:rPr lang="en-US" dirty="0"/>
              <a:t>, </a:t>
            </a:r>
            <a:r>
              <a:rPr lang="en-US" i="1" dirty="0"/>
              <a:t>etc</a:t>
            </a:r>
            <a:r>
              <a:rPr lang="en-US" dirty="0"/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77568" y="2292626"/>
            <a:ext cx="11877006" cy="4790661"/>
            <a:chOff x="2285380" y="3157400"/>
            <a:chExt cx="7473950" cy="3014662"/>
          </a:xfrm>
        </p:grpSpPr>
        <p:sp>
          <p:nvSpPr>
            <p:cNvPr id="7" name="AutoShape 22"/>
            <p:cNvSpPr>
              <a:spLocks noChangeAspect="1" noChangeArrowheads="1"/>
            </p:cNvSpPr>
            <p:nvPr/>
          </p:nvSpPr>
          <p:spPr bwMode="auto">
            <a:xfrm>
              <a:off x="2561605" y="3197087"/>
              <a:ext cx="5784850" cy="297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4800">
                <a:latin typeface="+mn-lt"/>
              </a:endParaRPr>
            </a:p>
          </p:txBody>
        </p:sp>
        <p:pic>
          <p:nvPicPr>
            <p:cNvPr id="8" name="Picture 23" descr="world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2405" y="3994012"/>
              <a:ext cx="4319587" cy="217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2288555" y="4776650"/>
              <a:ext cx="2090737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a.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Verisign, Los Angeles CA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    (5 other sites)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b.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USC-ISI Marina del Rey, CA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l.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ICANN Los Angeles, CA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   (41 other sites)</a:t>
              </a:r>
              <a:endParaRPr lang="en-US" altLang="en-US" sz="4800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3837955" y="4729025"/>
              <a:ext cx="531812" cy="341312"/>
            </a:xfrm>
            <a:custGeom>
              <a:avLst/>
              <a:gdLst>
                <a:gd name="T0" fmla="*/ 0 w 582"/>
                <a:gd name="T1" fmla="*/ 2147483647 h 426"/>
                <a:gd name="T2" fmla="*/ 2147483647 w 582"/>
                <a:gd name="T3" fmla="*/ 0 h 426"/>
                <a:gd name="T4" fmla="*/ 0 60000 65536"/>
                <a:gd name="T5" fmla="*/ 0 60000 65536"/>
                <a:gd name="T6" fmla="*/ 0 w 582"/>
                <a:gd name="T7" fmla="*/ 0 h 426"/>
                <a:gd name="T8" fmla="*/ 582 w 582"/>
                <a:gd name="T9" fmla="*/ 426 h 4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2" h="426">
                  <a:moveTo>
                    <a:pt x="0" y="426"/>
                  </a:moveTo>
                  <a:lnTo>
                    <a:pt x="58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2285380" y="3949562"/>
              <a:ext cx="2090737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e.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NASA Mt View, CA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f.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Internet Software C.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Palo Alto, CA (and 48 other sites)</a:t>
              </a:r>
              <a:endParaRPr lang="en-US" altLang="en-US" sz="4800" dirty="0">
                <a:latin typeface="+mn-lt"/>
              </a:endParaRPr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 flipV="1">
              <a:off x="3504580" y="4484550"/>
              <a:ext cx="817562" cy="184150"/>
            </a:xfrm>
            <a:custGeom>
              <a:avLst/>
              <a:gdLst>
                <a:gd name="T0" fmla="*/ 0 w 582"/>
                <a:gd name="T1" fmla="*/ 2147483647 h 426"/>
                <a:gd name="T2" fmla="*/ 2147483647 w 582"/>
                <a:gd name="T3" fmla="*/ 0 h 426"/>
                <a:gd name="T4" fmla="*/ 0 60000 65536"/>
                <a:gd name="T5" fmla="*/ 0 60000 65536"/>
                <a:gd name="T6" fmla="*/ 0 w 582"/>
                <a:gd name="T7" fmla="*/ 0 h 426"/>
                <a:gd name="T8" fmla="*/ 582 w 582"/>
                <a:gd name="T9" fmla="*/ 426 h 4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2" h="426">
                  <a:moveTo>
                    <a:pt x="0" y="426"/>
                  </a:moveTo>
                  <a:lnTo>
                    <a:pt x="58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6377955" y="3589200"/>
              <a:ext cx="2278062" cy="22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 err="1">
                  <a:solidFill>
                    <a:srgbClr val="000000"/>
                  </a:solidFill>
                  <a:latin typeface="+mn-lt"/>
                </a:rPr>
                <a:t>i</a:t>
              </a: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. </a:t>
              </a:r>
              <a:r>
                <a:rPr lang="en-US" altLang="en-US" sz="1800" dirty="0" err="1">
                  <a:solidFill>
                    <a:srgbClr val="000000"/>
                  </a:solidFill>
                  <a:latin typeface="+mn-lt"/>
                </a:rPr>
                <a:t>Netnod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, Stockholm (37 other sites)</a:t>
              </a:r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6012830" y="3684450"/>
              <a:ext cx="446087" cy="654050"/>
            </a:xfrm>
            <a:custGeom>
              <a:avLst/>
              <a:gdLst>
                <a:gd name="T0" fmla="*/ 2147483647 w 666"/>
                <a:gd name="T1" fmla="*/ 0 h 1005"/>
                <a:gd name="T2" fmla="*/ 0 w 666"/>
                <a:gd name="T3" fmla="*/ 2147483647 h 1005"/>
                <a:gd name="T4" fmla="*/ 0 60000 65536"/>
                <a:gd name="T5" fmla="*/ 0 60000 65536"/>
                <a:gd name="T6" fmla="*/ 0 w 666"/>
                <a:gd name="T7" fmla="*/ 0 h 1005"/>
                <a:gd name="T8" fmla="*/ 666 w 666"/>
                <a:gd name="T9" fmla="*/ 1005 h 10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6" h="1005">
                  <a:moveTo>
                    <a:pt x="666" y="0"/>
                  </a:moveTo>
                  <a:lnTo>
                    <a:pt x="0" y="1005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6414467" y="3300275"/>
              <a:ext cx="251936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k.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RIPE London (17 other sites)</a:t>
              </a:r>
              <a:endParaRPr lang="en-US" altLang="en-US" sz="4800" dirty="0">
                <a:latin typeface="+mn-lt"/>
              </a:endParaRPr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5831855" y="3478075"/>
              <a:ext cx="615950" cy="946150"/>
            </a:xfrm>
            <a:custGeom>
              <a:avLst/>
              <a:gdLst>
                <a:gd name="T0" fmla="*/ 2147483647 w 922"/>
                <a:gd name="T1" fmla="*/ 0 h 1448"/>
                <a:gd name="T2" fmla="*/ 0 w 922"/>
                <a:gd name="T3" fmla="*/ 2147483647 h 1448"/>
                <a:gd name="T4" fmla="*/ 0 60000 65536"/>
                <a:gd name="T5" fmla="*/ 0 60000 65536"/>
                <a:gd name="T6" fmla="*/ 0 w 922"/>
                <a:gd name="T7" fmla="*/ 0 h 1448"/>
                <a:gd name="T8" fmla="*/ 922 w 922"/>
                <a:gd name="T9" fmla="*/ 1448 h 14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2" h="1448">
                  <a:moveTo>
                    <a:pt x="922" y="0"/>
                  </a:moveTo>
                  <a:lnTo>
                    <a:pt x="0" y="144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7992442" y="3919400"/>
              <a:ext cx="1766888" cy="23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m.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WIDE Tokyo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(5 other sites)</a:t>
              </a:r>
              <a:endParaRPr lang="en-US" altLang="en-US" sz="4800" dirty="0">
                <a:latin typeface="+mn-lt"/>
              </a:endParaRPr>
            </a:p>
          </p:txBody>
        </p:sp>
        <p:sp>
          <p:nvSpPr>
            <p:cNvPr id="18" name="Freeform 34"/>
            <p:cNvSpPr>
              <a:spLocks/>
            </p:cNvSpPr>
            <p:nvPr/>
          </p:nvSpPr>
          <p:spPr bwMode="auto">
            <a:xfrm>
              <a:off x="7655892" y="4214675"/>
              <a:ext cx="400050" cy="431800"/>
            </a:xfrm>
            <a:custGeom>
              <a:avLst/>
              <a:gdLst>
                <a:gd name="T0" fmla="*/ 2147483647 w 252"/>
                <a:gd name="T1" fmla="*/ 0 h 462"/>
                <a:gd name="T2" fmla="*/ 0 w 252"/>
                <a:gd name="T3" fmla="*/ 2147483647 h 462"/>
                <a:gd name="T4" fmla="*/ 0 60000 65536"/>
                <a:gd name="T5" fmla="*/ 0 60000 65536"/>
                <a:gd name="T6" fmla="*/ 0 w 252"/>
                <a:gd name="T7" fmla="*/ 0 h 462"/>
                <a:gd name="T8" fmla="*/ 252 w 252"/>
                <a:gd name="T9" fmla="*/ 462 h 4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2" h="462">
                  <a:moveTo>
                    <a:pt x="252" y="0"/>
                  </a:moveTo>
                  <a:lnTo>
                    <a:pt x="0" y="462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9" name="Text Box 35"/>
            <p:cNvSpPr txBox="1">
              <a:spLocks noChangeArrowheads="1"/>
            </p:cNvSpPr>
            <p:nvPr/>
          </p:nvSpPr>
          <p:spPr bwMode="auto">
            <a:xfrm>
              <a:off x="3677617" y="3157400"/>
              <a:ext cx="2598738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c.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Cogent, Herndon, VA (5 other sites)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d.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U Maryland College Park, MD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h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. ARL Aberdeen, MD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j.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Verisign, Dulles VA (69 other sites )</a:t>
              </a:r>
              <a:endParaRPr lang="en-US" altLang="en-US" sz="4800" dirty="0">
                <a:latin typeface="+mn-lt"/>
              </a:endParaRPr>
            </a:p>
          </p:txBody>
        </p:sp>
        <p:cxnSp>
          <p:nvCxnSpPr>
            <p:cNvPr id="20" name="Straight Arrow Connector 2"/>
            <p:cNvCxnSpPr>
              <a:cxnSpLocks noChangeShapeType="1"/>
            </p:cNvCxnSpPr>
            <p:nvPr/>
          </p:nvCxnSpPr>
          <p:spPr bwMode="auto">
            <a:xfrm flipH="1">
              <a:off x="4958730" y="3894000"/>
              <a:ext cx="7937" cy="69056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3631580" y="5505312"/>
              <a:ext cx="2573341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323" tIns="35662" rIns="71323" bIns="35662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+mn-lt"/>
                </a:rPr>
                <a:t>g. </a:t>
              </a:r>
              <a:r>
                <a:rPr lang="en-US" altLang="en-US" sz="1800" dirty="0">
                  <a:solidFill>
                    <a:srgbClr val="000000"/>
                  </a:solidFill>
                  <a:latin typeface="+mn-lt"/>
                </a:rPr>
                <a:t>US DoD Columbus, OH (5 other sites)</a:t>
              </a:r>
              <a:endParaRPr lang="en-US" altLang="en-US" sz="4800" dirty="0">
                <a:latin typeface="+mn-lt"/>
              </a:endParaRPr>
            </a:p>
          </p:txBody>
        </p:sp>
        <p:cxnSp>
          <p:nvCxnSpPr>
            <p:cNvPr id="22" name="Straight Arrow Connector 24"/>
            <p:cNvCxnSpPr>
              <a:cxnSpLocks noChangeShapeType="1"/>
            </p:cNvCxnSpPr>
            <p:nvPr/>
          </p:nvCxnSpPr>
          <p:spPr bwMode="auto">
            <a:xfrm flipV="1">
              <a:off x="4366592" y="4560750"/>
              <a:ext cx="481013" cy="94456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347A6F02-5CF9-4940-8CDD-36D88F89DE20}"/>
              </a:ext>
            </a:extLst>
          </p:cNvPr>
          <p:cNvSpPr/>
          <p:nvPr/>
        </p:nvSpPr>
        <p:spPr>
          <a:xfrm>
            <a:off x="9621078" y="554465"/>
            <a:ext cx="2431575" cy="1712931"/>
          </a:xfrm>
          <a:prstGeom prst="wedgeRectCallout">
            <a:avLst>
              <a:gd name="adj1" fmla="val 55926"/>
              <a:gd name="adj2" fmla="val 738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Each Root DNS Server is actually redundant across many physical locations using </a:t>
            </a:r>
            <a:r>
              <a:rPr lang="en-US" i="1" dirty="0"/>
              <a:t>IP anycast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More on this later!</a:t>
            </a:r>
          </a:p>
        </p:txBody>
      </p:sp>
    </p:spTree>
    <p:extLst>
      <p:ext uri="{BB962C8B-B14F-4D97-AF65-F5344CB8AC3E}">
        <p14:creationId xmlns:p14="http://schemas.microsoft.com/office/powerpoint/2010/main" val="122365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Querying the DNS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2" y="1146875"/>
            <a:ext cx="6184242" cy="5594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Client wants IP address of </a:t>
            </a:r>
            <a:r>
              <a:rPr lang="en-US" b="1" dirty="0" err="1">
                <a:solidFill>
                  <a:schemeClr val="accent6"/>
                </a:solidFill>
              </a:rPr>
              <a:t>cs.umass.edu</a:t>
            </a:r>
            <a:endParaRPr lang="en-US" dirty="0"/>
          </a:p>
          <a:p>
            <a:r>
              <a:rPr lang="en-US" dirty="0"/>
              <a:t>Query </a:t>
            </a:r>
            <a:r>
              <a:rPr lang="en-US" i="1" dirty="0"/>
              <a:t>iteratively</a:t>
            </a:r>
            <a:r>
              <a:rPr lang="en-US" dirty="0"/>
              <a:t>, starting with the root server:</a:t>
            </a:r>
          </a:p>
          <a:p>
            <a:pPr lvl="1"/>
            <a:r>
              <a:rPr lang="en-US" dirty="0"/>
              <a:t>Each server replies with an answer or the name of server to contact:</a:t>
            </a:r>
          </a:p>
          <a:p>
            <a:pPr lvl="1"/>
            <a:r>
              <a:rPr lang="en-US" dirty="0"/>
              <a:t>“I don’t know this name, but ask this server.”</a:t>
            </a:r>
          </a:p>
          <a:p>
            <a:pPr marL="0" indent="0">
              <a:buNone/>
            </a:pPr>
            <a:r>
              <a:rPr lang="en-US" dirty="0"/>
              <a:t>Performance problems?</a:t>
            </a:r>
          </a:p>
          <a:p>
            <a:r>
              <a:rPr lang="en-US" dirty="0"/>
              <a:t>Every request hits the root server.</a:t>
            </a:r>
          </a:p>
          <a:p>
            <a:r>
              <a:rPr lang="en-US" dirty="0"/>
              <a:t>Common domains, like </a:t>
            </a:r>
            <a:r>
              <a:rPr lang="en-US" dirty="0" err="1"/>
              <a:t>google.com</a:t>
            </a:r>
            <a:r>
              <a:rPr lang="en-US" dirty="0"/>
              <a:t> are queried billions of times per day!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91714" y="3000069"/>
            <a:ext cx="291618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/>
              <a:t>client</a:t>
            </a:r>
            <a:endParaRPr lang="en-US" altLang="en-US" sz="28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 dirty="0">
                <a:solidFill>
                  <a:srgbClr val="000099"/>
                </a:solidFill>
              </a:rPr>
              <a:t>dhcp123.northwestern.edu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030302" y="6441349"/>
            <a:ext cx="160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 dirty="0" err="1"/>
              <a:t>cs.umass.edu</a:t>
            </a:r>
            <a:endParaRPr lang="en-US" altLang="en-US" sz="1800" i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8660059" y="154983"/>
            <a:ext cx="2388254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root DNS server</a:t>
            </a:r>
            <a:endParaRPr lang="en-US" altLang="en-US" sz="1800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V="1">
            <a:off x="8196357" y="1033378"/>
            <a:ext cx="1085741" cy="1153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V="1">
            <a:off x="8535651" y="2413174"/>
            <a:ext cx="1764329" cy="1131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H="1" flipV="1">
            <a:off x="8535651" y="2616751"/>
            <a:ext cx="1685161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H="1">
            <a:off x="8445173" y="1304813"/>
            <a:ext cx="870855" cy="90478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8383295" y="1291618"/>
            <a:ext cx="327334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1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8903546" y="1574363"/>
            <a:ext cx="327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2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9276768" y="2060685"/>
            <a:ext cx="327334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3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9312584" y="2639370"/>
            <a:ext cx="327334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4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0021332" y="3874024"/>
            <a:ext cx="327334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5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9202627" y="4842897"/>
            <a:ext cx="3095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authoritative DNS server for </a:t>
            </a:r>
            <a:endParaRPr lang="en-US" altLang="en-US" sz="28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“</a:t>
            </a:r>
            <a:r>
              <a:rPr lang="en-US" altLang="en-US" sz="1800" dirty="0" err="1"/>
              <a:t>umass.edu</a:t>
            </a:r>
            <a:r>
              <a:rPr lang="en-US" altLang="en-US" sz="1800" dirty="0"/>
              <a:t>”</a:t>
            </a:r>
          </a:p>
        </p:txBody>
      </p:sp>
      <p:sp>
        <p:nvSpPr>
          <p:cNvPr id="23" name="Text Box 61"/>
          <p:cNvSpPr txBox="1">
            <a:spLocks noChangeArrowheads="1"/>
          </p:cNvSpPr>
          <p:nvPr/>
        </p:nvSpPr>
        <p:spPr bwMode="auto">
          <a:xfrm>
            <a:off x="9276769" y="3909839"/>
            <a:ext cx="327334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6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25" name="Line 63"/>
          <p:cNvSpPr>
            <a:spLocks noChangeShapeType="1"/>
          </p:cNvSpPr>
          <p:nvPr/>
        </p:nvSpPr>
        <p:spPr bwMode="auto">
          <a:xfrm>
            <a:off x="8456483" y="2807132"/>
            <a:ext cx="1773755" cy="1560753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6" name="Line 64"/>
          <p:cNvSpPr>
            <a:spLocks noChangeShapeType="1"/>
          </p:cNvSpPr>
          <p:nvPr/>
        </p:nvSpPr>
        <p:spPr bwMode="auto">
          <a:xfrm flipH="1" flipV="1">
            <a:off x="8409359" y="2956045"/>
            <a:ext cx="1773754" cy="1545673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9500019" y="1563933"/>
            <a:ext cx="23882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/>
              <a:t>TLD DNS server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for “</a:t>
            </a:r>
            <a:r>
              <a:rPr lang="en-US" altLang="en-US" sz="1800" dirty="0" err="1"/>
              <a:t>edu</a:t>
            </a:r>
            <a:r>
              <a:rPr lang="en-US" altLang="en-US" sz="1800" dirty="0"/>
              <a:t>”</a:t>
            </a:r>
          </a:p>
        </p:txBody>
      </p:sp>
      <p:grpSp>
        <p:nvGrpSpPr>
          <p:cNvPr id="28" name="Group 86"/>
          <p:cNvGrpSpPr>
            <a:grpSpLocks/>
          </p:cNvGrpSpPr>
          <p:nvPr/>
        </p:nvGrpSpPr>
        <p:grpSpPr bwMode="auto">
          <a:xfrm flipH="1">
            <a:off x="10364069" y="5628929"/>
            <a:ext cx="1098937" cy="944368"/>
            <a:chOff x="-44" y="1473"/>
            <a:chExt cx="981" cy="1105"/>
          </a:xfrm>
        </p:grpSpPr>
        <p:pic>
          <p:nvPicPr>
            <p:cNvPr id="29" name="Picture 8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3459 w 356"/>
                <a:gd name="T3" fmla="*/ 887 h 368"/>
                <a:gd name="T4" fmla="*/ 15967 w 356"/>
                <a:gd name="T5" fmla="*/ 18491 h 368"/>
                <a:gd name="T6" fmla="*/ 3519 w 356"/>
                <a:gd name="T7" fmla="*/ 2312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31" name="Group 89"/>
          <p:cNvGrpSpPr>
            <a:grpSpLocks/>
          </p:cNvGrpSpPr>
          <p:nvPr/>
        </p:nvGrpSpPr>
        <p:grpSpPr bwMode="auto">
          <a:xfrm>
            <a:off x="7276580" y="2244197"/>
            <a:ext cx="1098937" cy="944369"/>
            <a:chOff x="-44" y="1473"/>
            <a:chExt cx="981" cy="1105"/>
          </a:xfrm>
        </p:grpSpPr>
        <p:pic>
          <p:nvPicPr>
            <p:cNvPr id="32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3459 w 356"/>
                <a:gd name="T3" fmla="*/ 887 h 368"/>
                <a:gd name="T4" fmla="*/ 15967 w 356"/>
                <a:gd name="T5" fmla="*/ 18491 h 368"/>
                <a:gd name="T6" fmla="*/ 3519 w 356"/>
                <a:gd name="T7" fmla="*/ 2312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34" name="Group 125"/>
          <p:cNvGrpSpPr>
            <a:grpSpLocks/>
          </p:cNvGrpSpPr>
          <p:nvPr/>
        </p:nvGrpSpPr>
        <p:grpSpPr bwMode="auto">
          <a:xfrm>
            <a:off x="10364069" y="4028591"/>
            <a:ext cx="463702" cy="761527"/>
            <a:chOff x="4140" y="429"/>
            <a:chExt cx="1425" cy="2396"/>
          </a:xfrm>
        </p:grpSpPr>
        <p:sp>
          <p:nvSpPr>
            <p:cNvPr id="35" name="Freeform 12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4 w 354"/>
                <a:gd name="T1" fmla="*/ 0 h 2742"/>
                <a:gd name="T2" fmla="*/ 19 w 354"/>
                <a:gd name="T3" fmla="*/ 32 h 2742"/>
                <a:gd name="T4" fmla="*/ 19 w 354"/>
                <a:gd name="T5" fmla="*/ 246 h 2742"/>
                <a:gd name="T6" fmla="*/ 0 w 354"/>
                <a:gd name="T7" fmla="*/ 258 h 2742"/>
                <a:gd name="T8" fmla="*/ 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6" name="Rectangle 12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7" name="Freeform 12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1 w 211"/>
                <a:gd name="T3" fmla="*/ 21 h 2537"/>
                <a:gd name="T4" fmla="*/ 2 w 211"/>
                <a:gd name="T5" fmla="*/ 23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8" name="Freeform 12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3 h 226"/>
                <a:gd name="T4" fmla="*/ 18 w 328"/>
                <a:gd name="T5" fmla="*/ 23 h 226"/>
                <a:gd name="T6" fmla="*/ 0 w 328"/>
                <a:gd name="T7" fmla="*/ 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9" name="Rectangle 13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40" name="Group 13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5" name="AutoShape 13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66" name="AutoShape 133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41" name="Rectangle 13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42" name="Group 13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3" name="AutoShape 13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64" name="AutoShape 13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43" name="Rectangle 13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44" name="Rectangle 13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45" name="Group 14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1" name="AutoShape 14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62" name="AutoShape 1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46" name="Freeform 14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2 h 226"/>
                <a:gd name="T4" fmla="*/ 18 w 328"/>
                <a:gd name="T5" fmla="*/ 21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47" name="Group 14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9" name="AutoShape 14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60" name="AutoShape 146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48" name="Rectangle 14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49" name="Freeform 14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7 w 296"/>
                <a:gd name="T3" fmla="*/ 12 h 256"/>
                <a:gd name="T4" fmla="*/ 17 w 296"/>
                <a:gd name="T5" fmla="*/ 23 h 256"/>
                <a:gd name="T6" fmla="*/ 0 w 296"/>
                <a:gd name="T7" fmla="*/ 8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0" name="Freeform 14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8 w 304"/>
                <a:gd name="T3" fmla="*/ 16 h 288"/>
                <a:gd name="T4" fmla="*/ 16 w 304"/>
                <a:gd name="T5" fmla="*/ 28 h 288"/>
                <a:gd name="T6" fmla="*/ 2 w 304"/>
                <a:gd name="T7" fmla="*/ 1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1" name="Oval 15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52" name="Freeform 15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1 h 240"/>
                <a:gd name="T2" fmla="*/ 2 w 306"/>
                <a:gd name="T3" fmla="*/ 23 h 240"/>
                <a:gd name="T4" fmla="*/ 18 w 306"/>
                <a:gd name="T5" fmla="*/ 11 h 240"/>
                <a:gd name="T6" fmla="*/ 17 w 306"/>
                <a:gd name="T7" fmla="*/ 0 h 240"/>
                <a:gd name="T8" fmla="*/ 0 w 306"/>
                <a:gd name="T9" fmla="*/ 11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AutoShape 15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54" name="AutoShape 15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55" name="Oval 15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56" name="Oval 15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57" name="Oval 15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58" name="Rectangle 15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100" name="Group 224"/>
          <p:cNvGrpSpPr>
            <a:grpSpLocks/>
          </p:cNvGrpSpPr>
          <p:nvPr/>
        </p:nvGrpSpPr>
        <p:grpSpPr bwMode="auto">
          <a:xfrm>
            <a:off x="9355613" y="733667"/>
            <a:ext cx="463702" cy="761527"/>
            <a:chOff x="4140" y="429"/>
            <a:chExt cx="1425" cy="2396"/>
          </a:xfrm>
        </p:grpSpPr>
        <p:sp>
          <p:nvSpPr>
            <p:cNvPr id="101" name="Freeform 22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4 w 354"/>
                <a:gd name="T1" fmla="*/ 0 h 2742"/>
                <a:gd name="T2" fmla="*/ 19 w 354"/>
                <a:gd name="T3" fmla="*/ 32 h 2742"/>
                <a:gd name="T4" fmla="*/ 19 w 354"/>
                <a:gd name="T5" fmla="*/ 246 h 2742"/>
                <a:gd name="T6" fmla="*/ 0 w 354"/>
                <a:gd name="T7" fmla="*/ 258 h 2742"/>
                <a:gd name="T8" fmla="*/ 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2" name="Rectangle 226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03" name="Freeform 22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1 w 211"/>
                <a:gd name="T3" fmla="*/ 21 h 2537"/>
                <a:gd name="T4" fmla="*/ 2 w 211"/>
                <a:gd name="T5" fmla="*/ 23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4" name="Freeform 22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3 h 226"/>
                <a:gd name="T4" fmla="*/ 18 w 328"/>
                <a:gd name="T5" fmla="*/ 23 h 226"/>
                <a:gd name="T6" fmla="*/ 0 w 328"/>
                <a:gd name="T7" fmla="*/ 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5" name="Rectangle 229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106" name="Group 23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1" name="AutoShape 2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32" name="AutoShape 232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07" name="Rectangle 233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108" name="Group 23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9" name="AutoShape 235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30" name="AutoShape 236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09" name="Rectangle 237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10" name="Rectangle 238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111" name="Group 23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" name="AutoShape 24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8" name="AutoShape 241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12" name="Freeform 24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2 h 226"/>
                <a:gd name="T4" fmla="*/ 18 w 328"/>
                <a:gd name="T5" fmla="*/ 21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113" name="Group 24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5" name="AutoShape 244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6" name="AutoShape 245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14" name="Rectangle 246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15" name="Freeform 24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7 w 296"/>
                <a:gd name="T3" fmla="*/ 12 h 256"/>
                <a:gd name="T4" fmla="*/ 17 w 296"/>
                <a:gd name="T5" fmla="*/ 23 h 256"/>
                <a:gd name="T6" fmla="*/ 0 w 296"/>
                <a:gd name="T7" fmla="*/ 8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16" name="Freeform 24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8 w 304"/>
                <a:gd name="T3" fmla="*/ 16 h 288"/>
                <a:gd name="T4" fmla="*/ 16 w 304"/>
                <a:gd name="T5" fmla="*/ 28 h 288"/>
                <a:gd name="T6" fmla="*/ 2 w 304"/>
                <a:gd name="T7" fmla="*/ 1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17" name="Oval 249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18" name="Freeform 25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1 h 240"/>
                <a:gd name="T2" fmla="*/ 2 w 306"/>
                <a:gd name="T3" fmla="*/ 23 h 240"/>
                <a:gd name="T4" fmla="*/ 18 w 306"/>
                <a:gd name="T5" fmla="*/ 11 h 240"/>
                <a:gd name="T6" fmla="*/ 17 w 306"/>
                <a:gd name="T7" fmla="*/ 0 h 240"/>
                <a:gd name="T8" fmla="*/ 0 w 306"/>
                <a:gd name="T9" fmla="*/ 11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19" name="AutoShape 251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20" name="AutoShape 252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21" name="Oval 253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22" name="Oval 254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123" name="Oval 255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24" name="Rectangle 256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133" name="Group 257"/>
          <p:cNvGrpSpPr>
            <a:grpSpLocks/>
          </p:cNvGrpSpPr>
          <p:nvPr/>
        </p:nvGrpSpPr>
        <p:grpSpPr bwMode="auto">
          <a:xfrm>
            <a:off x="10324486" y="2220908"/>
            <a:ext cx="463702" cy="761527"/>
            <a:chOff x="4140" y="429"/>
            <a:chExt cx="1425" cy="2396"/>
          </a:xfrm>
        </p:grpSpPr>
        <p:sp>
          <p:nvSpPr>
            <p:cNvPr id="134" name="Freeform 25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4 w 354"/>
                <a:gd name="T1" fmla="*/ 0 h 2742"/>
                <a:gd name="T2" fmla="*/ 19 w 354"/>
                <a:gd name="T3" fmla="*/ 32 h 2742"/>
                <a:gd name="T4" fmla="*/ 19 w 354"/>
                <a:gd name="T5" fmla="*/ 246 h 2742"/>
                <a:gd name="T6" fmla="*/ 0 w 354"/>
                <a:gd name="T7" fmla="*/ 258 h 2742"/>
                <a:gd name="T8" fmla="*/ 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35" name="Rectangle 259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36" name="Freeform 26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1 w 211"/>
                <a:gd name="T3" fmla="*/ 21 h 2537"/>
                <a:gd name="T4" fmla="*/ 2 w 211"/>
                <a:gd name="T5" fmla="*/ 23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37" name="Freeform 26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3 h 226"/>
                <a:gd name="T4" fmla="*/ 18 w 328"/>
                <a:gd name="T5" fmla="*/ 23 h 226"/>
                <a:gd name="T6" fmla="*/ 0 w 328"/>
                <a:gd name="T7" fmla="*/ 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38" name="Rectangle 262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139" name="Group 26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64" name="AutoShape 26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5" name="AutoShape 265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40" name="Rectangle 266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141" name="Group 26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62" name="AutoShape 268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3" name="AutoShape 26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42" name="Rectangle 270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43" name="Rectangle 271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144" name="Group 27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60" name="AutoShape 27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1" name="AutoShape 274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45" name="Freeform 27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2 h 226"/>
                <a:gd name="T4" fmla="*/ 18 w 328"/>
                <a:gd name="T5" fmla="*/ 21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146" name="Group 27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8" name="AutoShape 277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59" name="AutoShape 278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47" name="Rectangle 279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48" name="Freeform 28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7 w 296"/>
                <a:gd name="T3" fmla="*/ 12 h 256"/>
                <a:gd name="T4" fmla="*/ 17 w 296"/>
                <a:gd name="T5" fmla="*/ 23 h 256"/>
                <a:gd name="T6" fmla="*/ 0 w 296"/>
                <a:gd name="T7" fmla="*/ 8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49" name="Freeform 28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8 w 304"/>
                <a:gd name="T3" fmla="*/ 16 h 288"/>
                <a:gd name="T4" fmla="*/ 16 w 304"/>
                <a:gd name="T5" fmla="*/ 28 h 288"/>
                <a:gd name="T6" fmla="*/ 2 w 304"/>
                <a:gd name="T7" fmla="*/ 1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50" name="Oval 282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51" name="Freeform 28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1 h 240"/>
                <a:gd name="T2" fmla="*/ 2 w 306"/>
                <a:gd name="T3" fmla="*/ 23 h 240"/>
                <a:gd name="T4" fmla="*/ 18 w 306"/>
                <a:gd name="T5" fmla="*/ 11 h 240"/>
                <a:gd name="T6" fmla="*/ 17 w 306"/>
                <a:gd name="T7" fmla="*/ 0 h 240"/>
                <a:gd name="T8" fmla="*/ 0 w 306"/>
                <a:gd name="T9" fmla="*/ 11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52" name="AutoShape 28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53" name="AutoShape 285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54" name="Oval 286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55" name="Oval 287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156" name="Oval 288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57" name="Rectangle 289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65E681D-3A49-0B47-A077-09E771EB9264}"/>
              </a:ext>
            </a:extLst>
          </p:cNvPr>
          <p:cNvGrpSpPr/>
          <p:nvPr/>
        </p:nvGrpSpPr>
        <p:grpSpPr>
          <a:xfrm>
            <a:off x="6516545" y="4787110"/>
            <a:ext cx="929898" cy="884264"/>
            <a:chOff x="10763181" y="2345404"/>
            <a:chExt cx="1139517" cy="1083596"/>
          </a:xfrm>
        </p:grpSpPr>
        <p:sp>
          <p:nvSpPr>
            <p:cNvPr id="167" name="Octagon 166">
              <a:extLst>
                <a:ext uri="{FF2B5EF4-FFF2-40B4-BE49-F238E27FC236}">
                  <a16:creationId xmlns:a16="http://schemas.microsoft.com/office/drawing/2014/main" id="{B4B7273E-55BE-5D46-96D9-64E2D4080C1E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8" name="Octagon 167">
              <a:extLst>
                <a:ext uri="{FF2B5EF4-FFF2-40B4-BE49-F238E27FC236}">
                  <a16:creationId xmlns:a16="http://schemas.microsoft.com/office/drawing/2014/main" id="{7398F418-990D-9B40-BD1A-38C2A2266B0C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35DA24B-1531-D74E-8DA2-2F4E408DE93E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4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Lecture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Application-layer protocols are usually built on top of TCP</a:t>
            </a:r>
          </a:p>
          <a:p>
            <a:pPr lvl="1"/>
            <a:r>
              <a:rPr lang="en-US" dirty="0"/>
              <a:t>Don’t have to worry about network itself, just connect with other hosts</a:t>
            </a:r>
          </a:p>
          <a:p>
            <a:r>
              <a:rPr lang="en-US" dirty="0"/>
              <a:t>Most applications use a </a:t>
            </a:r>
            <a:r>
              <a:rPr lang="en-US" i="1">
                <a:solidFill>
                  <a:schemeClr val="accent6"/>
                </a:solidFill>
              </a:rPr>
              <a:t>client-server</a:t>
            </a:r>
            <a:r>
              <a:rPr lang="en-US"/>
              <a:t> architecture: </a:t>
            </a:r>
            <a:r>
              <a:rPr lang="en-US" dirty="0"/>
              <a:t>request-response.</a:t>
            </a:r>
          </a:p>
          <a:p>
            <a:r>
              <a:rPr lang="en-US" dirty="0"/>
              <a:t>A </a:t>
            </a:r>
            <a:r>
              <a:rPr lang="en-US" i="1" dirty="0">
                <a:solidFill>
                  <a:schemeClr val="accent6"/>
                </a:solidFill>
              </a:rPr>
              <a:t>peer-to-peer</a:t>
            </a:r>
            <a:r>
              <a:rPr lang="en-US" dirty="0"/>
              <a:t> architecture is more scalable, but difficult to organize.</a:t>
            </a:r>
          </a:p>
          <a:p>
            <a:r>
              <a:rPr lang="en-US" i="1" dirty="0">
                <a:solidFill>
                  <a:schemeClr val="accent6"/>
                </a:solidFill>
              </a:rPr>
              <a:t>HTTP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was invented for fetching documents from web servers.</a:t>
            </a:r>
          </a:p>
          <a:p>
            <a:pPr lvl="1"/>
            <a:r>
              <a:rPr lang="en-US" dirty="0"/>
              <a:t>It’s now used as the basis for many request-response interactions.</a:t>
            </a:r>
          </a:p>
          <a:p>
            <a:pPr lvl="1"/>
            <a:r>
              <a:rPr lang="en-US" dirty="0"/>
              <a:t>URLs, request method, response status, human-readable headers, body</a:t>
            </a:r>
          </a:p>
          <a:p>
            <a:pPr lvl="1"/>
            <a:r>
              <a:rPr lang="en-US" dirty="0"/>
              <a:t>REST APIs are built on top of HTTP, so it’s a layer in its own right.</a:t>
            </a:r>
          </a:p>
          <a:p>
            <a:r>
              <a:rPr lang="en-US" i="1" dirty="0">
                <a:solidFill>
                  <a:schemeClr val="accent6"/>
                </a:solidFill>
              </a:rPr>
              <a:t>SMTP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an earlier application-layer protocol, for sending email</a:t>
            </a:r>
          </a:p>
          <a:p>
            <a:pPr lvl="1"/>
            <a:r>
              <a:rPr lang="en-US" dirty="0"/>
              <a:t>Unlike HTTP, it’s </a:t>
            </a:r>
            <a:r>
              <a:rPr lang="en-US" i="1" dirty="0">
                <a:solidFill>
                  <a:schemeClr val="accent6"/>
                </a:solidFill>
              </a:rPr>
              <a:t>stateful</a:t>
            </a:r>
            <a:r>
              <a:rPr lang="en-US" dirty="0"/>
              <a:t> (server has to remember what you previously said).</a:t>
            </a:r>
          </a:p>
        </p:txBody>
      </p:sp>
    </p:spTree>
    <p:extLst>
      <p:ext uri="{BB962C8B-B14F-4D97-AF65-F5344CB8AC3E}">
        <p14:creationId xmlns:p14="http://schemas.microsoft.com/office/powerpoint/2010/main" val="159885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2" y="154983"/>
            <a:ext cx="5167844" cy="883403"/>
          </a:xfrm>
        </p:spPr>
        <p:txBody>
          <a:bodyPr>
            <a:normAutofit/>
          </a:bodyPr>
          <a:lstStyle/>
          <a:p>
            <a:r>
              <a:rPr lang="en-US" dirty="0"/>
              <a:t>Local </a:t>
            </a:r>
            <a:r>
              <a:rPr lang="en-US" b="1" dirty="0"/>
              <a:t>DNS Resolver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6445322" cy="55948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Key observation:</a:t>
            </a:r>
          </a:p>
          <a:p>
            <a:r>
              <a:rPr lang="en-US" dirty="0"/>
              <a:t>A few domains are very popular, and your neighbors are probably accessing the same set of services.</a:t>
            </a:r>
          </a:p>
          <a:p>
            <a:pPr marL="1828800" lvl="4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Local DNS resolver is a caching proxy:</a:t>
            </a:r>
          </a:p>
          <a:p>
            <a:r>
              <a:rPr lang="en-US" dirty="0"/>
              <a:t>A </a:t>
            </a:r>
            <a:r>
              <a:rPr lang="en-US" b="1" dirty="0"/>
              <a:t>proxy</a:t>
            </a:r>
            <a:r>
              <a:rPr lang="en-US" dirty="0"/>
              <a:t> is just an intermediary or "middleman" for a request.</a:t>
            </a:r>
          </a:p>
          <a:p>
            <a:r>
              <a:rPr lang="en-US" b="1" dirty="0"/>
              <a:t>Caching</a:t>
            </a:r>
            <a:r>
              <a:rPr lang="en-US" dirty="0"/>
              <a:t> is saving recent responses so they can be reused without doing all the work to generate them again.</a:t>
            </a:r>
          </a:p>
          <a:p>
            <a:pPr marL="0" indent="0">
              <a:buNone/>
            </a:pPr>
            <a:r>
              <a:rPr lang="en-US" dirty="0"/>
              <a:t>ISPs operate DNS resolvers for their customer.</a:t>
            </a:r>
          </a:p>
        </p:txBody>
      </p:sp>
      <p:grpSp>
        <p:nvGrpSpPr>
          <p:cNvPr id="166" name="Group 165"/>
          <p:cNvGrpSpPr/>
          <p:nvPr/>
        </p:nvGrpSpPr>
        <p:grpSpPr>
          <a:xfrm>
            <a:off x="6667650" y="154983"/>
            <a:ext cx="5431920" cy="6655699"/>
            <a:chOff x="4113215" y="481013"/>
            <a:chExt cx="4574707" cy="5605360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4313334" y="5001957"/>
              <a:ext cx="2455979" cy="570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dirty="0"/>
                <a:t>requesting host</a:t>
              </a:r>
              <a:endParaRPr lang="en-US" altLang="en-US" sz="2800" dirty="0"/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 dirty="0">
                  <a:solidFill>
                    <a:srgbClr val="000099"/>
                  </a:solidFill>
                </a:rPr>
                <a:t>dhcp123.northwestern.edu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45204" y="5775325"/>
              <a:ext cx="1354353" cy="31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 dirty="0" err="1"/>
                <a:t>cs.umass.edu</a:t>
              </a:r>
              <a:endParaRPr lang="en-US" altLang="en-US" sz="1800" i="1" dirty="0"/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5791200" y="481013"/>
              <a:ext cx="2011363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/>
                <a:t>root DNS server</a:t>
              </a:r>
              <a:endParaRPr lang="en-US" altLang="en-US" sz="1800"/>
            </a:p>
          </p:txBody>
        </p:sp>
        <p:sp>
          <p:nvSpPr>
            <p:cNvPr id="7" name="Line 18"/>
            <p:cNvSpPr>
              <a:spLocks noChangeShapeType="1"/>
            </p:cNvSpPr>
            <p:nvPr/>
          </p:nvSpPr>
          <p:spPr bwMode="auto">
            <a:xfrm flipH="1" flipV="1">
              <a:off x="5286375" y="2916238"/>
              <a:ext cx="0" cy="131445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 flipV="1">
              <a:off x="5400675" y="1220788"/>
              <a:ext cx="914400" cy="97155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Line 20"/>
            <p:cNvSpPr>
              <a:spLocks noChangeShapeType="1"/>
            </p:cNvSpPr>
            <p:nvPr/>
          </p:nvSpPr>
          <p:spPr bwMode="auto">
            <a:xfrm flipV="1">
              <a:off x="5686425" y="2382838"/>
              <a:ext cx="1485900" cy="952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 flipH="1" flipV="1">
              <a:off x="5686425" y="2554288"/>
              <a:ext cx="1419225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H="1">
              <a:off x="5610225" y="1449388"/>
              <a:ext cx="733425" cy="7620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5476875" y="2933700"/>
              <a:ext cx="9525" cy="132397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grpSp>
          <p:nvGrpSpPr>
            <p:cNvPr id="13" name="Group 24"/>
            <p:cNvGrpSpPr>
              <a:grpSpLocks/>
            </p:cNvGrpSpPr>
            <p:nvPr/>
          </p:nvGrpSpPr>
          <p:grpSpPr bwMode="auto">
            <a:xfrm>
              <a:off x="4113215" y="3062293"/>
              <a:ext cx="2024063" cy="569913"/>
              <a:chOff x="2789" y="2132"/>
              <a:chExt cx="1275" cy="359"/>
            </a:xfrm>
          </p:grpSpPr>
          <p:sp>
            <p:nvSpPr>
              <p:cNvPr id="14" name="Rectangle 25"/>
              <p:cNvSpPr>
                <a:spLocks noChangeArrowheads="1"/>
              </p:cNvSpPr>
              <p:nvPr/>
            </p:nvSpPr>
            <p:spPr bwMode="auto">
              <a:xfrm>
                <a:off x="2838" y="2178"/>
                <a:ext cx="1182" cy="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15" name="Text Box 26"/>
              <p:cNvSpPr txBox="1">
                <a:spLocks noChangeArrowheads="1"/>
              </p:cNvSpPr>
              <p:nvPr/>
            </p:nvSpPr>
            <p:spPr bwMode="auto">
              <a:xfrm>
                <a:off x="2789" y="2132"/>
                <a:ext cx="1275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dirty="0"/>
                  <a:t>local DNS server</a:t>
                </a:r>
                <a:endParaRPr lang="en-US" altLang="en-US" sz="2800" dirty="0"/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i="1" dirty="0" err="1">
                    <a:solidFill>
                      <a:srgbClr val="000099"/>
                    </a:solidFill>
                  </a:rPr>
                  <a:t>dns.northwestern.edu</a:t>
                </a:r>
                <a:endParaRPr lang="en-US" altLang="en-US" sz="1800" i="1" dirty="0">
                  <a:solidFill>
                    <a:srgbClr val="000099"/>
                  </a:solidFill>
                </a:endParaRPr>
              </a:p>
            </p:txBody>
          </p:sp>
        </p:grpSp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5015186" y="3771900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1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5558112" y="1438275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2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5996262" y="1676400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3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6310586" y="2085975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4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6340750" y="2573338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5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6937650" y="3613150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6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22" name="Text Box 60"/>
            <p:cNvSpPr txBox="1">
              <a:spLocks noChangeArrowheads="1"/>
            </p:cNvSpPr>
            <p:nvPr/>
          </p:nvSpPr>
          <p:spPr bwMode="auto">
            <a:xfrm>
              <a:off x="6415547" y="4429125"/>
              <a:ext cx="2272375" cy="54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authoritative DNS server</a:t>
              </a:r>
              <a:br>
                <a:rPr lang="en-US" altLang="en-US" sz="1800" dirty="0"/>
              </a:br>
              <a:r>
                <a:rPr lang="en-US" altLang="en-US" sz="1800" dirty="0"/>
                <a:t> for “</a:t>
              </a:r>
              <a:r>
                <a:rPr lang="en-US" altLang="en-US" sz="1800" dirty="0" err="1"/>
                <a:t>umass.edu</a:t>
              </a:r>
              <a:r>
                <a:rPr lang="en-US" altLang="en-US" sz="1800" dirty="0"/>
                <a:t>”</a:t>
              </a:r>
            </a:p>
          </p:txBody>
        </p:sp>
        <p:sp>
          <p:nvSpPr>
            <p:cNvPr id="23" name="Text Box 61"/>
            <p:cNvSpPr txBox="1">
              <a:spLocks noChangeArrowheads="1"/>
            </p:cNvSpPr>
            <p:nvPr/>
          </p:nvSpPr>
          <p:spPr bwMode="auto">
            <a:xfrm>
              <a:off x="6310587" y="3643313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7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24" name="Text Box 62"/>
            <p:cNvSpPr txBox="1">
              <a:spLocks noChangeArrowheads="1"/>
            </p:cNvSpPr>
            <p:nvPr/>
          </p:nvSpPr>
          <p:spPr bwMode="auto">
            <a:xfrm>
              <a:off x="5567637" y="3790950"/>
              <a:ext cx="275677" cy="33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CC0000"/>
                  </a:solidFill>
                </a:rPr>
                <a:t>8</a:t>
              </a:r>
              <a:endParaRPr lang="en-US" altLang="en-US" sz="2800">
                <a:solidFill>
                  <a:srgbClr val="CC0000"/>
                </a:solidFill>
              </a:endParaRPr>
            </a:p>
          </p:txBody>
        </p:sp>
        <p:sp>
          <p:nvSpPr>
            <p:cNvPr id="25" name="Line 63"/>
            <p:cNvSpPr>
              <a:spLocks noChangeShapeType="1"/>
            </p:cNvSpPr>
            <p:nvPr/>
          </p:nvSpPr>
          <p:spPr bwMode="auto">
            <a:xfrm>
              <a:off x="5619750" y="2714625"/>
              <a:ext cx="1493838" cy="131445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 flipH="1" flipV="1">
              <a:off x="5580063" y="2840038"/>
              <a:ext cx="1493837" cy="130175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7" name="Text Box 65"/>
            <p:cNvSpPr txBox="1">
              <a:spLocks noChangeArrowheads="1"/>
            </p:cNvSpPr>
            <p:nvPr/>
          </p:nvSpPr>
          <p:spPr bwMode="auto">
            <a:xfrm>
              <a:off x="6498606" y="1667616"/>
              <a:ext cx="2011362" cy="570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dirty="0"/>
                <a:t>TLD DNS server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/>
                <a:t>for “</a:t>
              </a:r>
              <a:r>
                <a:rPr lang="en-US" altLang="en-US" sz="1800" dirty="0" err="1"/>
                <a:t>edu</a:t>
              </a:r>
              <a:r>
                <a:rPr lang="en-US" altLang="en-US" sz="1800" dirty="0"/>
                <a:t>”</a:t>
              </a:r>
            </a:p>
          </p:txBody>
        </p:sp>
        <p:grpSp>
          <p:nvGrpSpPr>
            <p:cNvPr id="28" name="Group 86"/>
            <p:cNvGrpSpPr>
              <a:grpSpLocks/>
            </p:cNvGrpSpPr>
            <p:nvPr/>
          </p:nvGrpSpPr>
          <p:grpSpPr bwMode="auto">
            <a:xfrm flipH="1">
              <a:off x="7226300" y="5091113"/>
              <a:ext cx="925513" cy="795337"/>
              <a:chOff x="-44" y="1473"/>
              <a:chExt cx="981" cy="1105"/>
            </a:xfrm>
          </p:grpSpPr>
          <p:pic>
            <p:nvPicPr>
              <p:cNvPr id="29" name="Picture 8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Freeform 88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3459 w 356"/>
                  <a:gd name="T3" fmla="*/ 887 h 368"/>
                  <a:gd name="T4" fmla="*/ 15967 w 356"/>
                  <a:gd name="T5" fmla="*/ 18491 h 368"/>
                  <a:gd name="T6" fmla="*/ 3519 w 356"/>
                  <a:gd name="T7" fmla="*/ 2312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sz="2000"/>
              </a:p>
            </p:txBody>
          </p:sp>
        </p:grpSp>
        <p:grpSp>
          <p:nvGrpSpPr>
            <p:cNvPr id="31" name="Group 89"/>
            <p:cNvGrpSpPr>
              <a:grpSpLocks/>
            </p:cNvGrpSpPr>
            <p:nvPr/>
          </p:nvGrpSpPr>
          <p:grpSpPr bwMode="auto">
            <a:xfrm>
              <a:off x="4765675" y="4244975"/>
              <a:ext cx="925513" cy="795338"/>
              <a:chOff x="-44" y="1473"/>
              <a:chExt cx="981" cy="1105"/>
            </a:xfrm>
          </p:grpSpPr>
          <p:pic>
            <p:nvPicPr>
              <p:cNvPr id="32" name="Picture 9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Freeform 9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3459 w 356"/>
                  <a:gd name="T3" fmla="*/ 887 h 368"/>
                  <a:gd name="T4" fmla="*/ 15967 w 356"/>
                  <a:gd name="T5" fmla="*/ 18491 h 368"/>
                  <a:gd name="T6" fmla="*/ 3519 w 356"/>
                  <a:gd name="T7" fmla="*/ 2312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sz="2000"/>
              </a:p>
            </p:txBody>
          </p:sp>
        </p:grpSp>
        <p:grpSp>
          <p:nvGrpSpPr>
            <p:cNvPr id="34" name="Group 125"/>
            <p:cNvGrpSpPr>
              <a:grpSpLocks/>
            </p:cNvGrpSpPr>
            <p:nvPr/>
          </p:nvGrpSpPr>
          <p:grpSpPr bwMode="auto">
            <a:xfrm>
              <a:off x="7226300" y="3743325"/>
              <a:ext cx="390525" cy="641350"/>
              <a:chOff x="4140" y="429"/>
              <a:chExt cx="1425" cy="2396"/>
            </a:xfrm>
          </p:grpSpPr>
          <p:sp>
            <p:nvSpPr>
              <p:cNvPr id="35" name="Freeform 126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6" name="Rectangle 127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" name="Freeform 128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8" name="Freeform 129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9" name="Rectangle 130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40" name="Group 131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65" name="AutoShape 132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66" name="AutoShape 133"/>
                <p:cNvSpPr>
                  <a:spLocks noChangeArrowheads="1"/>
                </p:cNvSpPr>
                <p:nvPr/>
              </p:nvSpPr>
              <p:spPr bwMode="auto">
                <a:xfrm>
                  <a:off x="628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41" name="Rectangle 134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42" name="Group 135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63" name="AutoShape 136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64" name="AutoShape 137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43" name="Rectangle 138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4" name="Rectangle 139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45" name="Group 140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61" name="AutoShape 141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62" name="AutoShape 142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46" name="Freeform 143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grpSp>
            <p:nvGrpSpPr>
              <p:cNvPr id="47" name="Group 144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59" name="AutoShape 145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60" name="AutoShape 146"/>
                <p:cNvSpPr>
                  <a:spLocks noChangeArrowheads="1"/>
                </p:cNvSpPr>
                <p:nvPr/>
              </p:nvSpPr>
              <p:spPr bwMode="auto">
                <a:xfrm>
                  <a:off x="626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48" name="Rectangle 147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9" name="Freeform 148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0" name="Freeform 149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1" name="Oval 150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52" name="Freeform 151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3" name="AutoShape 152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54" name="AutoShape 153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55" name="Oval 154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56" name="Oval 155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Oval 156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58" name="Rectangle 157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67" name="Group 158"/>
            <p:cNvGrpSpPr>
              <a:grpSpLocks/>
            </p:cNvGrpSpPr>
            <p:nvPr/>
          </p:nvGrpSpPr>
          <p:grpSpPr bwMode="auto">
            <a:xfrm>
              <a:off x="5222875" y="2230438"/>
              <a:ext cx="390525" cy="641350"/>
              <a:chOff x="4140" y="429"/>
              <a:chExt cx="1425" cy="2396"/>
            </a:xfrm>
          </p:grpSpPr>
          <p:sp>
            <p:nvSpPr>
              <p:cNvPr id="68" name="Freeform 15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9" name="Rectangle 160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70" name="Freeform 16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1" name="Freeform 16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2" name="Rectangle 163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73" name="Group 16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98" name="AutoShape 165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99" name="AutoShape 166"/>
                <p:cNvSpPr>
                  <a:spLocks noChangeArrowheads="1"/>
                </p:cNvSpPr>
                <p:nvPr/>
              </p:nvSpPr>
              <p:spPr bwMode="auto">
                <a:xfrm>
                  <a:off x="628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74" name="Rectangle 167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75" name="Group 16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96" name="AutoShape 169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97" name="AutoShape 170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76" name="Rectangle 171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77" name="Rectangle 172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78" name="Group 17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94" name="AutoShape 174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95" name="AutoShape 175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79" name="Freeform 17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grpSp>
            <p:nvGrpSpPr>
              <p:cNvPr id="80" name="Group 17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92" name="AutoShape 178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93" name="AutoShape 179"/>
                <p:cNvSpPr>
                  <a:spLocks noChangeArrowheads="1"/>
                </p:cNvSpPr>
                <p:nvPr/>
              </p:nvSpPr>
              <p:spPr bwMode="auto">
                <a:xfrm>
                  <a:off x="626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81" name="Rectangle 180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82" name="Freeform 18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3" name="Freeform 18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Oval 183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85" name="Freeform 18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AutoShape 185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87" name="AutoShape 186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88" name="Oval 187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89" name="Oval 188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Oval 189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91" name="Rectangle 190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100" name="Group 224"/>
            <p:cNvGrpSpPr>
              <a:grpSpLocks/>
            </p:cNvGrpSpPr>
            <p:nvPr/>
          </p:nvGrpSpPr>
          <p:grpSpPr bwMode="auto">
            <a:xfrm>
              <a:off x="6376988" y="968375"/>
              <a:ext cx="390525" cy="641350"/>
              <a:chOff x="4140" y="429"/>
              <a:chExt cx="1425" cy="2396"/>
            </a:xfrm>
          </p:grpSpPr>
          <p:sp>
            <p:nvSpPr>
              <p:cNvPr id="101" name="Freeform 225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02" name="Rectangle 226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03" name="Freeform 227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04" name="Freeform 228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05" name="Rectangle 229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106" name="Group 230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31" name="AutoShape 231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32" name="AutoShape 232"/>
                <p:cNvSpPr>
                  <a:spLocks noChangeArrowheads="1"/>
                </p:cNvSpPr>
                <p:nvPr/>
              </p:nvSpPr>
              <p:spPr bwMode="auto">
                <a:xfrm>
                  <a:off x="627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07" name="Rectangle 233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108" name="Group 234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29" name="AutoShape 235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30" name="AutoShape 236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09" name="Rectangle 237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10" name="Rectangle 238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111" name="Group 239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27" name="AutoShape 240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28" name="AutoShape 241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12" name="Freeform 242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grpSp>
            <p:nvGrpSpPr>
              <p:cNvPr id="113" name="Group 243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25" name="AutoShape 244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26" name="AutoShape 245"/>
                <p:cNvSpPr>
                  <a:spLocks noChangeArrowheads="1"/>
                </p:cNvSpPr>
                <p:nvPr/>
              </p:nvSpPr>
              <p:spPr bwMode="auto">
                <a:xfrm>
                  <a:off x="625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14" name="Rectangle 246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15" name="Freeform 247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16" name="Freeform 248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17" name="Oval 249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18" name="Freeform 250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19" name="AutoShape 251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0" name="AutoShape 252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1" name="Oval 253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2" name="Oval 254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23" name="Oval 255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4" name="Rectangle 256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133" name="Group 257"/>
            <p:cNvGrpSpPr>
              <a:grpSpLocks/>
            </p:cNvGrpSpPr>
            <p:nvPr/>
          </p:nvGrpSpPr>
          <p:grpSpPr bwMode="auto">
            <a:xfrm>
              <a:off x="7192963" y="2220913"/>
              <a:ext cx="390525" cy="641350"/>
              <a:chOff x="4140" y="429"/>
              <a:chExt cx="1425" cy="2396"/>
            </a:xfrm>
          </p:grpSpPr>
          <p:sp>
            <p:nvSpPr>
              <p:cNvPr id="134" name="Freeform 258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35" name="Rectangle 259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36" name="Freeform 260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37" name="Freeform 261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38" name="Rectangle 262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139" name="Group 263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64" name="AutoShape 264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65" name="AutoShape 265"/>
                <p:cNvSpPr>
                  <a:spLocks noChangeArrowheads="1"/>
                </p:cNvSpPr>
                <p:nvPr/>
              </p:nvSpPr>
              <p:spPr bwMode="auto">
                <a:xfrm>
                  <a:off x="627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40" name="Rectangle 266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141" name="Group 267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62" name="AutoShape 268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63" name="AutoShape 269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42" name="Rectangle 270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43" name="Rectangle 271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144" name="Group 272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60" name="AutoShape 273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61" name="AutoShape 274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45" name="Freeform 275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grpSp>
            <p:nvGrpSpPr>
              <p:cNvPr id="146" name="Group 276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58" name="AutoShape 277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59" name="AutoShape 278"/>
                <p:cNvSpPr>
                  <a:spLocks noChangeArrowheads="1"/>
                </p:cNvSpPr>
                <p:nvPr/>
              </p:nvSpPr>
              <p:spPr bwMode="auto">
                <a:xfrm>
                  <a:off x="625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  <p:sp>
            <p:nvSpPr>
              <p:cNvPr id="147" name="Rectangle 279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48" name="Freeform 280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49" name="Freeform 281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50" name="Oval 282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51" name="Freeform 283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52" name="AutoShape 284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53" name="AutoShape 285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54" name="Oval 286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55" name="Oval 287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Oval 288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57" name="Rectangle 289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</p:grpSp>
      <p:sp>
        <p:nvSpPr>
          <p:cNvPr id="167" name="Rectangular Callout 166">
            <a:extLst>
              <a:ext uri="{FF2B5EF4-FFF2-40B4-BE49-F238E27FC236}">
                <a16:creationId xmlns:a16="http://schemas.microsoft.com/office/drawing/2014/main" id="{BF8C08B4-3D18-1C4D-BE86-B4A42E36425D}"/>
              </a:ext>
            </a:extLst>
          </p:cNvPr>
          <p:cNvSpPr/>
          <p:nvPr/>
        </p:nvSpPr>
        <p:spPr>
          <a:xfrm>
            <a:off x="5806843" y="138711"/>
            <a:ext cx="2403334" cy="1260179"/>
          </a:xfrm>
          <a:prstGeom prst="wedgeRectCallout">
            <a:avLst>
              <a:gd name="adj1" fmla="val 40592"/>
              <a:gd name="adj2" fmla="val 123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Not</a:t>
            </a:r>
            <a:r>
              <a:rPr lang="en-US" dirty="0"/>
              <a:t> an authoritative nameserver and not part of the DNS hierarchy.</a:t>
            </a:r>
          </a:p>
          <a:p>
            <a:pPr algn="ctr"/>
            <a:r>
              <a:rPr lang="en-US" dirty="0"/>
              <a:t>Just a caching proxy.</a:t>
            </a:r>
          </a:p>
        </p:txBody>
      </p:sp>
    </p:spTree>
    <p:extLst>
      <p:ext uri="{BB962C8B-B14F-4D97-AF65-F5344CB8AC3E}">
        <p14:creationId xmlns:p14="http://schemas.microsoft.com/office/powerpoint/2010/main" val="614765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note: an unlikely alternative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2" y="1146875"/>
            <a:ext cx="6184242" cy="55948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very polite DNS server may actually </a:t>
            </a:r>
            <a:r>
              <a:rPr lang="en-US" i="1" dirty="0">
                <a:solidFill>
                  <a:schemeClr val="accent6"/>
                </a:solidFill>
              </a:rPr>
              <a:t>recursively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look up the answer to our query, even if it is not the authoritative server for that domain.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DNS servers are rarely so kind.</a:t>
            </a:r>
          </a:p>
          <a:p>
            <a:r>
              <a:rPr lang="en-US" dirty="0"/>
              <a:t>This does not happen in practice.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147504" y="154983"/>
            <a:ext cx="5497980" cy="6659439"/>
            <a:chOff x="3718577" y="481013"/>
            <a:chExt cx="4650343" cy="5632736"/>
          </a:xfrm>
        </p:grpSpPr>
        <p:sp>
          <p:nvSpPr>
            <p:cNvPr id="166" name="Text Box 24"/>
            <p:cNvSpPr txBox="1">
              <a:spLocks noChangeArrowheads="1"/>
            </p:cNvSpPr>
            <p:nvPr/>
          </p:nvSpPr>
          <p:spPr bwMode="auto">
            <a:xfrm>
              <a:off x="7467777" y="3257550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4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67" name="Text Box 25"/>
            <p:cNvSpPr txBox="1">
              <a:spLocks noChangeArrowheads="1"/>
            </p:cNvSpPr>
            <p:nvPr/>
          </p:nvSpPr>
          <p:spPr bwMode="auto">
            <a:xfrm>
              <a:off x="7010577" y="3333750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5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68" name="Text Box 26"/>
            <p:cNvSpPr txBox="1">
              <a:spLocks noChangeArrowheads="1"/>
            </p:cNvSpPr>
            <p:nvPr/>
          </p:nvSpPr>
          <p:spPr bwMode="auto">
            <a:xfrm>
              <a:off x="6729590" y="1817688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6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69" name="Line 60"/>
            <p:cNvSpPr>
              <a:spLocks noChangeShapeType="1"/>
            </p:cNvSpPr>
            <p:nvPr/>
          </p:nvSpPr>
          <p:spPr bwMode="auto">
            <a:xfrm>
              <a:off x="7440613" y="2941638"/>
              <a:ext cx="0" cy="67468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70" name="Line 61"/>
            <p:cNvSpPr>
              <a:spLocks noChangeShapeType="1"/>
            </p:cNvSpPr>
            <p:nvPr/>
          </p:nvSpPr>
          <p:spPr bwMode="auto">
            <a:xfrm flipH="1" flipV="1">
              <a:off x="7319963" y="2952750"/>
              <a:ext cx="0" cy="71913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71" name="Line 62"/>
            <p:cNvSpPr>
              <a:spLocks noChangeShapeType="1"/>
            </p:cNvSpPr>
            <p:nvPr/>
          </p:nvSpPr>
          <p:spPr bwMode="auto">
            <a:xfrm flipH="1" flipV="1">
              <a:off x="6799263" y="1541463"/>
              <a:ext cx="458787" cy="56673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72" name="Text Box 63"/>
            <p:cNvSpPr txBox="1">
              <a:spLocks noChangeArrowheads="1"/>
            </p:cNvSpPr>
            <p:nvPr/>
          </p:nvSpPr>
          <p:spPr bwMode="auto">
            <a:xfrm>
              <a:off x="7148689" y="1390650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3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73" name="Text Box 5"/>
            <p:cNvSpPr txBox="1">
              <a:spLocks noChangeArrowheads="1"/>
            </p:cNvSpPr>
            <p:nvPr/>
          </p:nvSpPr>
          <p:spPr bwMode="auto">
            <a:xfrm>
              <a:off x="3718577" y="4881563"/>
              <a:ext cx="2722847" cy="650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/>
                <a:t>requesting host</a:t>
              </a:r>
              <a:endParaRPr lang="en-US" altLang="en-US" sz="3200" dirty="0"/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i="1" dirty="0">
                  <a:solidFill>
                    <a:srgbClr val="000099"/>
                  </a:solidFill>
                </a:rPr>
                <a:t>dhcp123.northwestern.edu</a:t>
              </a:r>
            </a:p>
          </p:txBody>
        </p:sp>
        <p:sp>
          <p:nvSpPr>
            <p:cNvPr id="174" name="Text Box 6"/>
            <p:cNvSpPr txBox="1">
              <a:spLocks noChangeArrowheads="1"/>
            </p:cNvSpPr>
            <p:nvPr/>
          </p:nvSpPr>
          <p:spPr bwMode="auto">
            <a:xfrm>
              <a:off x="6875842" y="5775325"/>
              <a:ext cx="1493078" cy="33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i="1" dirty="0" err="1"/>
                <a:t>cs.umass.edu</a:t>
              </a:r>
              <a:endParaRPr lang="en-US" altLang="en-US" i="1" dirty="0"/>
            </a:p>
          </p:txBody>
        </p:sp>
        <p:sp>
          <p:nvSpPr>
            <p:cNvPr id="175" name="Text Box 17"/>
            <p:cNvSpPr txBox="1">
              <a:spLocks noChangeArrowheads="1"/>
            </p:cNvSpPr>
            <p:nvPr/>
          </p:nvSpPr>
          <p:spPr bwMode="auto">
            <a:xfrm>
              <a:off x="5791200" y="481013"/>
              <a:ext cx="2011363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root DNS server</a:t>
              </a:r>
              <a:endParaRPr lang="en-US" altLang="en-US"/>
            </a:p>
          </p:txBody>
        </p:sp>
        <p:sp>
          <p:nvSpPr>
            <p:cNvPr id="176" name="Line 18"/>
            <p:cNvSpPr>
              <a:spLocks noChangeShapeType="1"/>
            </p:cNvSpPr>
            <p:nvPr/>
          </p:nvSpPr>
          <p:spPr bwMode="auto">
            <a:xfrm flipH="1" flipV="1">
              <a:off x="5286375" y="2916238"/>
              <a:ext cx="0" cy="131445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77" name="Line 19"/>
            <p:cNvSpPr>
              <a:spLocks noChangeShapeType="1"/>
            </p:cNvSpPr>
            <p:nvPr/>
          </p:nvSpPr>
          <p:spPr bwMode="auto">
            <a:xfrm flipV="1">
              <a:off x="5391150" y="1220788"/>
              <a:ext cx="914400" cy="97155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78" name="Line 22"/>
            <p:cNvSpPr>
              <a:spLocks noChangeShapeType="1"/>
            </p:cNvSpPr>
            <p:nvPr/>
          </p:nvSpPr>
          <p:spPr bwMode="auto">
            <a:xfrm flipH="1">
              <a:off x="5619750" y="1449388"/>
              <a:ext cx="733425" cy="7620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79" name="Line 23"/>
            <p:cNvSpPr>
              <a:spLocks noChangeShapeType="1"/>
            </p:cNvSpPr>
            <p:nvPr/>
          </p:nvSpPr>
          <p:spPr bwMode="auto">
            <a:xfrm>
              <a:off x="5476875" y="2944813"/>
              <a:ext cx="9525" cy="132397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180" name="Group 24"/>
            <p:cNvGrpSpPr>
              <a:grpSpLocks/>
            </p:cNvGrpSpPr>
            <p:nvPr/>
          </p:nvGrpSpPr>
          <p:grpSpPr bwMode="auto">
            <a:xfrm>
              <a:off x="4006851" y="3062296"/>
              <a:ext cx="2239963" cy="650876"/>
              <a:chOff x="2722" y="2132"/>
              <a:chExt cx="1411" cy="410"/>
            </a:xfrm>
          </p:grpSpPr>
          <p:sp>
            <p:nvSpPr>
              <p:cNvPr id="181" name="Rectangle 25"/>
              <p:cNvSpPr>
                <a:spLocks noChangeArrowheads="1"/>
              </p:cNvSpPr>
              <p:nvPr/>
            </p:nvSpPr>
            <p:spPr bwMode="auto">
              <a:xfrm>
                <a:off x="2838" y="2178"/>
                <a:ext cx="1182" cy="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3200"/>
              </a:p>
            </p:txBody>
          </p:sp>
          <p:sp>
            <p:nvSpPr>
              <p:cNvPr id="182" name="Text Box 26"/>
              <p:cNvSpPr txBox="1">
                <a:spLocks noChangeArrowheads="1"/>
              </p:cNvSpPr>
              <p:nvPr/>
            </p:nvSpPr>
            <p:spPr bwMode="auto">
              <a:xfrm>
                <a:off x="2722" y="2132"/>
                <a:ext cx="1411" cy="4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dirty="0"/>
                  <a:t>local DNS server</a:t>
                </a:r>
                <a:endParaRPr lang="en-US" altLang="en-US" sz="3200" dirty="0"/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i="1" dirty="0" err="1">
                    <a:solidFill>
                      <a:srgbClr val="000099"/>
                    </a:solidFill>
                  </a:rPr>
                  <a:t>dns.northwestern.edu</a:t>
                </a:r>
                <a:endParaRPr lang="en-US" altLang="en-US" i="1" dirty="0">
                  <a:solidFill>
                    <a:srgbClr val="000099"/>
                  </a:solidFill>
                </a:endParaRPr>
              </a:p>
            </p:txBody>
          </p:sp>
        </p:grpSp>
        <p:sp>
          <p:nvSpPr>
            <p:cNvPr id="183" name="Text Box 27"/>
            <p:cNvSpPr txBox="1">
              <a:spLocks noChangeArrowheads="1"/>
            </p:cNvSpPr>
            <p:nvPr/>
          </p:nvSpPr>
          <p:spPr bwMode="auto">
            <a:xfrm>
              <a:off x="5002389" y="3771900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1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84" name="Text Box 28"/>
            <p:cNvSpPr txBox="1">
              <a:spLocks noChangeArrowheads="1"/>
            </p:cNvSpPr>
            <p:nvPr/>
          </p:nvSpPr>
          <p:spPr bwMode="auto">
            <a:xfrm>
              <a:off x="5545313" y="1438275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2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85" name="Text Box 29"/>
            <p:cNvSpPr txBox="1">
              <a:spLocks noChangeArrowheads="1"/>
            </p:cNvSpPr>
            <p:nvPr/>
          </p:nvSpPr>
          <p:spPr bwMode="auto">
            <a:xfrm>
              <a:off x="5983465" y="1676400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7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87" name="Text Box 62"/>
            <p:cNvSpPr txBox="1">
              <a:spLocks noChangeArrowheads="1"/>
            </p:cNvSpPr>
            <p:nvPr/>
          </p:nvSpPr>
          <p:spPr bwMode="auto">
            <a:xfrm>
              <a:off x="5554838" y="3781425"/>
              <a:ext cx="301274" cy="39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C0000"/>
                  </a:solidFill>
                </a:rPr>
                <a:t>8</a:t>
              </a:r>
              <a:endParaRPr lang="en-US" altLang="en-US" sz="3200">
                <a:solidFill>
                  <a:srgbClr val="CC0000"/>
                </a:solidFill>
              </a:endParaRPr>
            </a:p>
          </p:txBody>
        </p:sp>
        <p:sp>
          <p:nvSpPr>
            <p:cNvPr id="188" name="Line 62"/>
            <p:cNvSpPr>
              <a:spLocks noChangeShapeType="1"/>
            </p:cNvSpPr>
            <p:nvPr/>
          </p:nvSpPr>
          <p:spPr bwMode="auto">
            <a:xfrm flipH="1" flipV="1">
              <a:off x="6853238" y="1333500"/>
              <a:ext cx="600075" cy="74136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190" name="Group 140"/>
            <p:cNvGrpSpPr>
              <a:grpSpLocks/>
            </p:cNvGrpSpPr>
            <p:nvPr/>
          </p:nvGrpSpPr>
          <p:grpSpPr bwMode="auto">
            <a:xfrm flipH="1">
              <a:off x="7226300" y="5091113"/>
              <a:ext cx="925513" cy="795337"/>
              <a:chOff x="-44" y="1473"/>
              <a:chExt cx="981" cy="1105"/>
            </a:xfrm>
          </p:grpSpPr>
          <p:pic>
            <p:nvPicPr>
              <p:cNvPr id="191" name="Picture 14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2" name="Freeform 142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3459 w 356"/>
                  <a:gd name="T3" fmla="*/ 887 h 368"/>
                  <a:gd name="T4" fmla="*/ 15967 w 356"/>
                  <a:gd name="T5" fmla="*/ 18491 h 368"/>
                  <a:gd name="T6" fmla="*/ 3519 w 356"/>
                  <a:gd name="T7" fmla="*/ 2312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93" name="Group 143"/>
            <p:cNvGrpSpPr>
              <a:grpSpLocks/>
            </p:cNvGrpSpPr>
            <p:nvPr/>
          </p:nvGrpSpPr>
          <p:grpSpPr bwMode="auto">
            <a:xfrm>
              <a:off x="4765675" y="4244975"/>
              <a:ext cx="925513" cy="795338"/>
              <a:chOff x="-44" y="1473"/>
              <a:chExt cx="981" cy="1105"/>
            </a:xfrm>
          </p:grpSpPr>
          <p:pic>
            <p:nvPicPr>
              <p:cNvPr id="194" name="Picture 14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" name="Freeform 14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3459 w 356"/>
                  <a:gd name="T3" fmla="*/ 887 h 368"/>
                  <a:gd name="T4" fmla="*/ 15967 w 356"/>
                  <a:gd name="T5" fmla="*/ 18491 h 368"/>
                  <a:gd name="T6" fmla="*/ 3519 w 356"/>
                  <a:gd name="T7" fmla="*/ 2312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96" name="Group 146"/>
            <p:cNvGrpSpPr>
              <a:grpSpLocks/>
            </p:cNvGrpSpPr>
            <p:nvPr/>
          </p:nvGrpSpPr>
          <p:grpSpPr bwMode="auto">
            <a:xfrm>
              <a:off x="7226300" y="3743325"/>
              <a:ext cx="390525" cy="641350"/>
              <a:chOff x="4140" y="429"/>
              <a:chExt cx="1425" cy="2396"/>
            </a:xfrm>
          </p:grpSpPr>
          <p:sp>
            <p:nvSpPr>
              <p:cNvPr id="197" name="Freeform 147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98" name="Rectangle 148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199" name="Freeform 149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00" name="Freeform 150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01" name="Rectangle 151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02" name="Group 152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27" name="AutoShape 153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28" name="AutoShape 154"/>
                <p:cNvSpPr>
                  <a:spLocks noChangeArrowheads="1"/>
                </p:cNvSpPr>
                <p:nvPr/>
              </p:nvSpPr>
              <p:spPr bwMode="auto">
                <a:xfrm>
                  <a:off x="628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03" name="Rectangle 155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04" name="Group 156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25" name="AutoShape 157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26" name="AutoShape 158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05" name="Rectangle 159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06" name="Rectangle 160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07" name="Group 161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23" name="AutoShape 162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24" name="AutoShape 163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08" name="Freeform 164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209" name="Group 165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21" name="AutoShape 166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22" name="AutoShape 167"/>
                <p:cNvSpPr>
                  <a:spLocks noChangeArrowheads="1"/>
                </p:cNvSpPr>
                <p:nvPr/>
              </p:nvSpPr>
              <p:spPr bwMode="auto">
                <a:xfrm>
                  <a:off x="626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10" name="Rectangle 168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11" name="Freeform 169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12" name="Freeform 170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13" name="Oval 171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14" name="Freeform 172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15" name="AutoShape 173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16" name="AutoShape 174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17" name="Oval 175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18" name="Oval 176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9" name="Oval 177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20" name="Rectangle 178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</p:grpSp>
        <p:grpSp>
          <p:nvGrpSpPr>
            <p:cNvPr id="229" name="Group 212"/>
            <p:cNvGrpSpPr>
              <a:grpSpLocks/>
            </p:cNvGrpSpPr>
            <p:nvPr/>
          </p:nvGrpSpPr>
          <p:grpSpPr bwMode="auto">
            <a:xfrm>
              <a:off x="5222875" y="2230438"/>
              <a:ext cx="390525" cy="641350"/>
              <a:chOff x="4140" y="429"/>
              <a:chExt cx="1425" cy="2396"/>
            </a:xfrm>
          </p:grpSpPr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31" name="Rectangle 214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34" name="Rectangle 217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35" name="Group 218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60" name="AutoShape 219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61" name="AutoShape 220"/>
                <p:cNvSpPr>
                  <a:spLocks noChangeArrowheads="1"/>
                </p:cNvSpPr>
                <p:nvPr/>
              </p:nvSpPr>
              <p:spPr bwMode="auto">
                <a:xfrm>
                  <a:off x="628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36" name="Rectangle 221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37" name="Group 222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58" name="AutoShape 223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59" name="AutoShape 224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38" name="Rectangle 225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39" name="Rectangle 226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40" name="Group 227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56" name="AutoShape 228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57" name="AutoShape 229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41" name="Freeform 230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242" name="Group 231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54" name="AutoShape 232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55" name="AutoShape 233"/>
                <p:cNvSpPr>
                  <a:spLocks noChangeArrowheads="1"/>
                </p:cNvSpPr>
                <p:nvPr/>
              </p:nvSpPr>
              <p:spPr bwMode="auto">
                <a:xfrm>
                  <a:off x="626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43" name="Rectangle 234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44" name="Freeform 235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45" name="Freeform 236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46" name="Oval 237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47" name="Freeform 238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48" name="AutoShape 239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49" name="AutoShape 240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50" name="Oval 241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51" name="Oval 242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52" name="Oval 243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53" name="Rectangle 244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</p:grpSp>
        <p:grpSp>
          <p:nvGrpSpPr>
            <p:cNvPr id="262" name="Group 245"/>
            <p:cNvGrpSpPr>
              <a:grpSpLocks/>
            </p:cNvGrpSpPr>
            <p:nvPr/>
          </p:nvGrpSpPr>
          <p:grpSpPr bwMode="auto">
            <a:xfrm>
              <a:off x="6376988" y="968375"/>
              <a:ext cx="390525" cy="641350"/>
              <a:chOff x="4140" y="429"/>
              <a:chExt cx="1425" cy="2396"/>
            </a:xfrm>
          </p:grpSpPr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4" name="Rectangle 247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7" name="Rectangle 250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68" name="Group 251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93" name="AutoShape 252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94" name="AutoShape 253"/>
                <p:cNvSpPr>
                  <a:spLocks noChangeArrowheads="1"/>
                </p:cNvSpPr>
                <p:nvPr/>
              </p:nvSpPr>
              <p:spPr bwMode="auto">
                <a:xfrm>
                  <a:off x="627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69" name="Rectangle 254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70" name="Group 255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91" name="AutoShape 256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92" name="AutoShape 257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71" name="Rectangle 258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72" name="Rectangle 259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273" name="Group 260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89" name="AutoShape 261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90" name="AutoShape 262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74" name="Freeform 263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275" name="Group 264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87" name="AutoShape 265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288" name="AutoShape 266"/>
                <p:cNvSpPr>
                  <a:spLocks noChangeArrowheads="1"/>
                </p:cNvSpPr>
                <p:nvPr/>
              </p:nvSpPr>
              <p:spPr bwMode="auto">
                <a:xfrm>
                  <a:off x="625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276" name="Rectangle 267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77" name="Freeform 268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78" name="Freeform 269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79" name="Oval 270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80" name="Freeform 271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81" name="AutoShape 272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82" name="AutoShape 273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83" name="Oval 274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84" name="Oval 275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5" name="Oval 276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86" name="Rectangle 277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</p:grpSp>
        <p:grpSp>
          <p:nvGrpSpPr>
            <p:cNvPr id="295" name="Group 311"/>
            <p:cNvGrpSpPr>
              <a:grpSpLocks/>
            </p:cNvGrpSpPr>
            <p:nvPr/>
          </p:nvGrpSpPr>
          <p:grpSpPr bwMode="auto">
            <a:xfrm>
              <a:off x="7192963" y="2220913"/>
              <a:ext cx="390525" cy="641350"/>
              <a:chOff x="4140" y="429"/>
              <a:chExt cx="1425" cy="2396"/>
            </a:xfrm>
          </p:grpSpPr>
          <p:sp>
            <p:nvSpPr>
              <p:cNvPr id="296" name="Freeform 312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4 w 354"/>
                  <a:gd name="T1" fmla="*/ 0 h 2742"/>
                  <a:gd name="T2" fmla="*/ 19 w 354"/>
                  <a:gd name="T3" fmla="*/ 32 h 2742"/>
                  <a:gd name="T4" fmla="*/ 19 w 354"/>
                  <a:gd name="T5" fmla="*/ 246 h 2742"/>
                  <a:gd name="T6" fmla="*/ 0 w 354"/>
                  <a:gd name="T7" fmla="*/ 258 h 2742"/>
                  <a:gd name="T8" fmla="*/ 4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97" name="Rectangle 313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8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298" name="Freeform 314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11 w 211"/>
                  <a:gd name="T3" fmla="*/ 21 h 2537"/>
                  <a:gd name="T4" fmla="*/ 2 w 211"/>
                  <a:gd name="T5" fmla="*/ 23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99" name="Freeform 315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3 h 226"/>
                  <a:gd name="T4" fmla="*/ 18 w 328"/>
                  <a:gd name="T5" fmla="*/ 23 h 226"/>
                  <a:gd name="T6" fmla="*/ 0 w 328"/>
                  <a:gd name="T7" fmla="*/ 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00" name="Rectangle 316"/>
              <p:cNvSpPr>
                <a:spLocks noChangeArrowheads="1"/>
              </p:cNvSpPr>
              <p:nvPr/>
            </p:nvSpPr>
            <p:spPr bwMode="auto">
              <a:xfrm>
                <a:off x="4210" y="696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301" name="Group 317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326" name="AutoShape 318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3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327" name="AutoShape 319"/>
                <p:cNvSpPr>
                  <a:spLocks noChangeArrowheads="1"/>
                </p:cNvSpPr>
                <p:nvPr/>
              </p:nvSpPr>
              <p:spPr bwMode="auto">
                <a:xfrm>
                  <a:off x="627" y="2583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302" name="Rectangle 320"/>
              <p:cNvSpPr>
                <a:spLocks noChangeArrowheads="1"/>
              </p:cNvSpPr>
              <p:nvPr/>
            </p:nvSpPr>
            <p:spPr bwMode="auto">
              <a:xfrm>
                <a:off x="4227" y="1016"/>
                <a:ext cx="591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303" name="Group 321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324" name="AutoShape 322"/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3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325" name="AutoShape 323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4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304" name="Rectangle 324"/>
              <p:cNvSpPr>
                <a:spLocks noChangeArrowheads="1"/>
              </p:cNvSpPr>
              <p:nvPr/>
            </p:nvSpPr>
            <p:spPr bwMode="auto">
              <a:xfrm>
                <a:off x="4215" y="1360"/>
                <a:ext cx="597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05" name="Rectangle 325"/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7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306" name="Group 326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322" name="AutoShape 327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2" cy="1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323" name="AutoShape 328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93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307" name="Freeform 329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8 w 328"/>
                  <a:gd name="T3" fmla="*/ 12 h 226"/>
                  <a:gd name="T4" fmla="*/ 18 w 328"/>
                  <a:gd name="T5" fmla="*/ 21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308" name="Group 330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320" name="AutoShape 331"/>
                <p:cNvSpPr>
                  <a:spLocks noChangeArrowheads="1"/>
                </p:cNvSpPr>
                <p:nvPr/>
              </p:nvSpPr>
              <p:spPr bwMode="auto">
                <a:xfrm>
                  <a:off x="611" y="2566"/>
                  <a:ext cx="729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321" name="AutoShape 332"/>
                <p:cNvSpPr>
                  <a:spLocks noChangeArrowheads="1"/>
                </p:cNvSpPr>
                <p:nvPr/>
              </p:nvSpPr>
              <p:spPr bwMode="auto">
                <a:xfrm>
                  <a:off x="625" y="2583"/>
                  <a:ext cx="693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0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309" name="Rectangle 333"/>
              <p:cNvSpPr>
                <a:spLocks noChangeArrowheads="1"/>
              </p:cNvSpPr>
              <p:nvPr/>
            </p:nvSpPr>
            <p:spPr bwMode="auto">
              <a:xfrm>
                <a:off x="5252" y="429"/>
                <a:ext cx="64" cy="228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10" name="Freeform 334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7 w 296"/>
                  <a:gd name="T3" fmla="*/ 12 h 256"/>
                  <a:gd name="T4" fmla="*/ 17 w 296"/>
                  <a:gd name="T5" fmla="*/ 23 h 256"/>
                  <a:gd name="T6" fmla="*/ 0 w 296"/>
                  <a:gd name="T7" fmla="*/ 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11" name="Freeform 335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8 w 304"/>
                  <a:gd name="T3" fmla="*/ 16 h 288"/>
                  <a:gd name="T4" fmla="*/ 16 w 304"/>
                  <a:gd name="T5" fmla="*/ 28 h 288"/>
                  <a:gd name="T6" fmla="*/ 2 w 304"/>
                  <a:gd name="T7" fmla="*/ 1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12" name="Oval 336"/>
              <p:cNvSpPr>
                <a:spLocks noChangeArrowheads="1"/>
              </p:cNvSpPr>
              <p:nvPr/>
            </p:nvSpPr>
            <p:spPr bwMode="auto">
              <a:xfrm>
                <a:off x="5519" y="2611"/>
                <a:ext cx="46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13" name="Freeform 337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1 h 240"/>
                  <a:gd name="T2" fmla="*/ 2 w 306"/>
                  <a:gd name="T3" fmla="*/ 23 h 240"/>
                  <a:gd name="T4" fmla="*/ 18 w 306"/>
                  <a:gd name="T5" fmla="*/ 11 h 240"/>
                  <a:gd name="T6" fmla="*/ 17 w 306"/>
                  <a:gd name="T7" fmla="*/ 0 h 240"/>
                  <a:gd name="T8" fmla="*/ 0 w 306"/>
                  <a:gd name="T9" fmla="*/ 1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14" name="AutoShape 338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199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15" name="AutoShape 339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16" name="Oval 340"/>
              <p:cNvSpPr>
                <a:spLocks noChangeArrowheads="1"/>
              </p:cNvSpPr>
              <p:nvPr/>
            </p:nvSpPr>
            <p:spPr bwMode="auto">
              <a:xfrm>
                <a:off x="4308" y="2380"/>
                <a:ext cx="156" cy="14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17" name="Oval 341"/>
              <p:cNvSpPr>
                <a:spLocks noChangeArrowheads="1"/>
              </p:cNvSpPr>
              <p:nvPr/>
            </p:nvSpPr>
            <p:spPr bwMode="auto">
              <a:xfrm>
                <a:off x="4488" y="2386"/>
                <a:ext cx="156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318" name="Oval 342"/>
              <p:cNvSpPr>
                <a:spLocks noChangeArrowheads="1"/>
              </p:cNvSpPr>
              <p:nvPr/>
            </p:nvSpPr>
            <p:spPr bwMode="auto">
              <a:xfrm>
                <a:off x="4661" y="2380"/>
                <a:ext cx="156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319" name="Rectangle 343"/>
              <p:cNvSpPr>
                <a:spLocks noChangeArrowheads="1"/>
              </p:cNvSpPr>
              <p:nvPr/>
            </p:nvSpPr>
            <p:spPr bwMode="auto">
              <a:xfrm>
                <a:off x="5061" y="1835"/>
                <a:ext cx="87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</p:grpSp>
      </p:grpSp>
      <p:sp>
        <p:nvSpPr>
          <p:cNvPr id="328" name="Text Box 60">
            <a:extLst>
              <a:ext uri="{FF2B5EF4-FFF2-40B4-BE49-F238E27FC236}">
                <a16:creationId xmlns:a16="http://schemas.microsoft.com/office/drawing/2014/main" id="{C67A9340-6C47-7440-9337-B943E4FF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627" y="4842897"/>
            <a:ext cx="3095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authoritative DNS server for </a:t>
            </a:r>
            <a:endParaRPr lang="en-US" altLang="en-US" sz="28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“</a:t>
            </a:r>
            <a:r>
              <a:rPr lang="en-US" altLang="en-US" sz="1800" dirty="0" err="1"/>
              <a:t>umass.edu</a:t>
            </a:r>
            <a:r>
              <a:rPr lang="en-US" altLang="en-US" sz="1800" dirty="0"/>
              <a:t>”</a:t>
            </a:r>
          </a:p>
        </p:txBody>
      </p:sp>
      <p:sp>
        <p:nvSpPr>
          <p:cNvPr id="329" name="Text Box 30">
            <a:extLst>
              <a:ext uri="{FF2B5EF4-FFF2-40B4-BE49-F238E27FC236}">
                <a16:creationId xmlns:a16="http://schemas.microsoft.com/office/drawing/2014/main" id="{394B5C96-BCBC-D04E-AAEE-1DA8E442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844" y="2644142"/>
            <a:ext cx="238868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3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330" name="Text Box 65">
            <a:extLst>
              <a:ext uri="{FF2B5EF4-FFF2-40B4-BE49-F238E27FC236}">
                <a16:creationId xmlns:a16="http://schemas.microsoft.com/office/drawing/2014/main" id="{55DBCABB-1CF6-1A47-BBA3-1603B66F9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0086" y="2147390"/>
            <a:ext cx="174279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/>
              <a:t>TLD DNS server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for “</a:t>
            </a:r>
            <a:r>
              <a:rPr lang="en-US" altLang="en-US" sz="1800" dirty="0" err="1"/>
              <a:t>edu</a:t>
            </a:r>
            <a:r>
              <a:rPr lang="en-US" altLang="en-US" sz="1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160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Record Time to Live (TTL)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232201"/>
            <a:ext cx="11639227" cy="5509562"/>
          </a:xfrm>
        </p:spPr>
        <p:txBody>
          <a:bodyPr/>
          <a:lstStyle/>
          <a:p>
            <a:r>
              <a:rPr lang="en-US" dirty="0"/>
              <a:t>DNS is a distributed system, and query responses are </a:t>
            </a:r>
            <a:r>
              <a:rPr lang="en-US" b="1" i="1" dirty="0">
                <a:solidFill>
                  <a:schemeClr val="accent6"/>
                </a:solidFill>
              </a:rPr>
              <a:t>cached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(remembered) at the “edge” of the network.</a:t>
            </a:r>
          </a:p>
          <a:p>
            <a:pPr lvl="1"/>
            <a:r>
              <a:rPr lang="en-US" dirty="0"/>
              <a:t>This allows repeated and common queries to be answered quickly, without asking the authoritative </a:t>
            </a:r>
            <a:r>
              <a:rPr lang="en-US" dirty="0" err="1"/>
              <a:t>nameserver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, if I ask my local nameserver the IP address of </a:t>
            </a:r>
            <a:r>
              <a:rPr lang="en-US" i="1" dirty="0" err="1"/>
              <a:t>google.com</a:t>
            </a:r>
            <a:r>
              <a:rPr lang="en-US" dirty="0"/>
              <a:t>, I will likely get a cached answer immediately, because someone probably queried it recently.</a:t>
            </a:r>
          </a:p>
          <a:p>
            <a:r>
              <a:rPr lang="en-US" dirty="0"/>
              <a:t>However, records cannot be cached forever </a:t>
            </a:r>
            <a:r>
              <a:rPr lang="mr-IN" dirty="0"/>
              <a:t>–</a:t>
            </a:r>
            <a:r>
              <a:rPr lang="en-US" dirty="0"/>
              <a:t> this would make the system </a:t>
            </a:r>
            <a:r>
              <a:rPr lang="en-US" i="1" dirty="0">
                <a:solidFill>
                  <a:schemeClr val="accent6"/>
                </a:solidFill>
              </a:rPr>
              <a:t>static</a:t>
            </a:r>
            <a:r>
              <a:rPr lang="en-US" dirty="0"/>
              <a:t>.  Changes in the authoritative server would never be seen.</a:t>
            </a:r>
          </a:p>
          <a:p>
            <a:r>
              <a:rPr lang="en-US" dirty="0"/>
              <a:t>DNS records have a </a:t>
            </a:r>
            <a:r>
              <a:rPr lang="en-US" b="1" dirty="0"/>
              <a:t>Time to Live (TTL) </a:t>
            </a:r>
            <a:r>
              <a:rPr lang="en-US" dirty="0"/>
              <a:t>indicating when they </a:t>
            </a:r>
            <a:r>
              <a:rPr lang="en-US" dirty="0">
                <a:solidFill>
                  <a:schemeClr val="accent6"/>
                </a:solidFill>
              </a:rPr>
              <a:t>expire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After expiry, must ask the authoritative </a:t>
            </a:r>
            <a:r>
              <a:rPr lang="en-US" dirty="0" err="1"/>
              <a:t>nameserver</a:t>
            </a:r>
            <a:r>
              <a:rPr lang="en-US" dirty="0"/>
              <a:t> for the updated value</a:t>
            </a:r>
          </a:p>
          <a:p>
            <a:pPr lvl="1"/>
            <a:r>
              <a:rPr lang="en-US" dirty="0"/>
              <a:t>TTL typically = 300 to </a:t>
            </a:r>
            <a:r>
              <a:rPr lang="is-IS" dirty="0"/>
              <a:t>86400 seconds (5 minutes to 24 hours)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39856" y="89729"/>
            <a:ext cx="424039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not always set the TTL to a very low value?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A4DFD-BC8E-DB40-89D3-FC882B5A4B7B}"/>
              </a:ext>
            </a:extLst>
          </p:cNvPr>
          <p:cNvGrpSpPr/>
          <p:nvPr/>
        </p:nvGrpSpPr>
        <p:grpSpPr>
          <a:xfrm>
            <a:off x="11150348" y="1038386"/>
            <a:ext cx="929898" cy="884264"/>
            <a:chOff x="10763181" y="2345404"/>
            <a:chExt cx="1139517" cy="1083596"/>
          </a:xfrm>
        </p:grpSpPr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0F36503A-BB49-3F4E-86A0-6688FF23EC20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Octagon 6">
              <a:extLst>
                <a:ext uri="{FF2B5EF4-FFF2-40B4-BE49-F238E27FC236}">
                  <a16:creationId xmlns:a16="http://schemas.microsoft.com/office/drawing/2014/main" id="{A2A8E588-8696-334D-A981-60C9F7E6B9FD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A8E708-9925-6945-910F-E16C84F14684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2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2006763" cy="1232383"/>
          </a:xfrm>
        </p:spPr>
        <p:txBody>
          <a:bodyPr>
            <a:normAutofit fontScale="90000"/>
          </a:bodyPr>
          <a:lstStyle/>
          <a:p>
            <a:r>
              <a:rPr lang="en-US" dirty="0"/>
              <a:t>DNS</a:t>
            </a:r>
            <a:br>
              <a:rPr lang="en-US" dirty="0"/>
            </a:br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2" y="1576552"/>
            <a:ext cx="1864874" cy="5165211"/>
          </a:xfrm>
        </p:spPr>
        <p:txBody>
          <a:bodyPr/>
          <a:lstStyle/>
          <a:p>
            <a:r>
              <a:rPr lang="en-US" dirty="0"/>
              <a:t>Records: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Value</a:t>
            </a:r>
          </a:p>
          <a:p>
            <a:pPr lvl="1"/>
            <a:r>
              <a:rPr lang="en-US" dirty="0"/>
              <a:t>Type</a:t>
            </a:r>
          </a:p>
          <a:p>
            <a:pPr lvl="1"/>
            <a:r>
              <a:rPr lang="en-US" dirty="0"/>
              <a:t>TTL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21" y="-18191"/>
            <a:ext cx="9732579" cy="68761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5812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DNS has different </a:t>
            </a:r>
            <a:r>
              <a:rPr lang="en-US" i="1" dirty="0"/>
              <a:t>types</a:t>
            </a:r>
            <a:r>
              <a:rPr lang="en-US" dirty="0"/>
              <a:t> of records, for different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 records</a:t>
            </a:r>
            <a:r>
              <a:rPr lang="en-US" dirty="0"/>
              <a:t>: map hostnames to IP addresses</a:t>
            </a:r>
          </a:p>
          <a:p>
            <a:pPr lvl="1"/>
            <a:r>
              <a:rPr lang="en-US" dirty="0" err="1"/>
              <a:t>grits.stevetarzia.com</a:t>
            </a:r>
            <a:r>
              <a:rPr lang="en-US" dirty="0"/>
              <a:t> → 54.245.121.172</a:t>
            </a:r>
          </a:p>
          <a:p>
            <a:pPr lvl="1"/>
            <a:r>
              <a:rPr lang="en-US" b="1" dirty="0"/>
              <a:t>AAAA records </a:t>
            </a:r>
            <a:r>
              <a:rPr lang="en-US" dirty="0"/>
              <a:t>do the same for IPv6</a:t>
            </a:r>
          </a:p>
          <a:p>
            <a:r>
              <a:rPr lang="en-US" b="1" dirty="0"/>
              <a:t>NS records</a:t>
            </a:r>
            <a:r>
              <a:rPr lang="en-US" dirty="0"/>
              <a:t>: lists the </a:t>
            </a:r>
            <a:r>
              <a:rPr lang="en-US" dirty="0" err="1"/>
              <a:t>nameservers</a:t>
            </a:r>
            <a:r>
              <a:rPr lang="en-US" dirty="0"/>
              <a:t> for a given domain</a:t>
            </a:r>
          </a:p>
          <a:p>
            <a:pPr lvl="1"/>
            <a:r>
              <a:rPr lang="en-US" dirty="0"/>
              <a:t>These records are present in the parent domain’s </a:t>
            </a:r>
            <a:r>
              <a:rPr lang="en-US" dirty="0" err="1"/>
              <a:t>nameserver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Authoritative </a:t>
            </a:r>
            <a:r>
              <a:rPr lang="en-US" dirty="0" err="1"/>
              <a:t>nameservers</a:t>
            </a:r>
            <a:r>
              <a:rPr lang="en-US" dirty="0"/>
              <a:t> for “com” store the NS records for “</a:t>
            </a:r>
            <a:r>
              <a:rPr lang="en-US" dirty="0" err="1"/>
              <a:t>stevetarzia.com</a:t>
            </a:r>
            <a:r>
              <a:rPr lang="en-US" dirty="0"/>
              <a:t>”</a:t>
            </a:r>
          </a:p>
          <a:p>
            <a:r>
              <a:rPr lang="en-US" b="1" dirty="0"/>
              <a:t>MX records</a:t>
            </a:r>
            <a:r>
              <a:rPr lang="en-US" dirty="0"/>
              <a:t>: list the email servers</a:t>
            </a:r>
          </a:p>
          <a:p>
            <a:pPr lvl="1"/>
            <a:r>
              <a:rPr lang="en-US" dirty="0"/>
              <a:t>To whom should I send mail addressed to </a:t>
            </a:r>
            <a:r>
              <a:rPr lang="en-US" dirty="0" err="1"/>
              <a:t>strongbad</a:t>
            </a:r>
            <a:r>
              <a:rPr lang="en-US" b="1" dirty="0" err="1"/>
              <a:t>@stevetarzia.com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Several servers can be listed, with numbers indicating the priority of each one.</a:t>
            </a:r>
          </a:p>
          <a:p>
            <a:r>
              <a:rPr lang="en-US" b="1" dirty="0"/>
              <a:t>CNAME records</a:t>
            </a:r>
            <a:r>
              <a:rPr lang="en-US" dirty="0"/>
              <a:t>: list aliases</a:t>
            </a:r>
          </a:p>
          <a:p>
            <a:pPr lvl="1"/>
            <a:r>
              <a:rPr lang="en-US" dirty="0" err="1"/>
              <a:t>www.stevetarzia.com</a:t>
            </a:r>
            <a:r>
              <a:rPr lang="en-US" dirty="0"/>
              <a:t> → </a:t>
            </a:r>
            <a:r>
              <a:rPr lang="en-US" dirty="0" err="1"/>
              <a:t>stevetarzia.com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9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Advanced</a:t>
            </a:r>
            <a:r>
              <a:rPr lang="en-US" dirty="0"/>
              <a:t> DNS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SOA records </a:t>
            </a:r>
            <a:r>
              <a:rPr lang="en-US" dirty="0"/>
              <a:t>store information about who created the DNS records and how they should be cached.</a:t>
            </a:r>
          </a:p>
          <a:p>
            <a:r>
              <a:rPr lang="en-US" b="1" dirty="0"/>
              <a:t>SRV records </a:t>
            </a:r>
            <a:r>
              <a:rPr lang="en-US" dirty="0"/>
              <a:t>list server for a specified service (generalization of MX):</a:t>
            </a:r>
          </a:p>
          <a:p>
            <a:pPr lvl="1"/>
            <a:r>
              <a:rPr lang="en-US" dirty="0"/>
              <a:t>_sip._</a:t>
            </a:r>
            <a:r>
              <a:rPr lang="en-US" dirty="0" err="1"/>
              <a:t>udp.columbia.edu</a:t>
            </a:r>
            <a:r>
              <a:rPr lang="en-US" dirty="0"/>
              <a:t> → laurel.cc.columbia.edu:5060</a:t>
            </a:r>
          </a:p>
          <a:p>
            <a:pPr lvl="1"/>
            <a:r>
              <a:rPr lang="en-US" dirty="0"/>
              <a:t>Tells us which server handles VoIP phone calls to </a:t>
            </a:r>
            <a:r>
              <a:rPr lang="en-US" dirty="0">
                <a:hlinkClick r:id="rId3"/>
              </a:rPr>
              <a:t>user@columbia.edu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_</a:t>
            </a:r>
            <a:r>
              <a:rPr lang="en-US" dirty="0" err="1"/>
              <a:t>minecraft</a:t>
            </a:r>
            <a:r>
              <a:rPr lang="en-US" dirty="0"/>
              <a:t>._</a:t>
            </a:r>
            <a:r>
              <a:rPr lang="en-US" dirty="0" err="1"/>
              <a:t>tcp.stevetarzia.com</a:t>
            </a:r>
            <a:r>
              <a:rPr lang="en-US" dirty="0"/>
              <a:t> → </a:t>
            </a:r>
            <a:r>
              <a:rPr lang="mr-IN" dirty="0"/>
              <a:t>…</a:t>
            </a:r>
            <a:endParaRPr lang="en-US" b="1" dirty="0"/>
          </a:p>
          <a:p>
            <a:r>
              <a:rPr lang="en-US" b="1" dirty="0"/>
              <a:t>TXT records </a:t>
            </a:r>
            <a:r>
              <a:rPr lang="en-US" dirty="0"/>
              <a:t>are a generic key-value store</a:t>
            </a:r>
          </a:p>
          <a:p>
            <a:pPr lvl="1"/>
            <a:r>
              <a:rPr lang="en-US" dirty="0"/>
              <a:t>DKIM records (stored in a TXT record) store email signature public key:</a:t>
            </a:r>
          </a:p>
          <a:p>
            <a:pPr lvl="2"/>
            <a:r>
              <a:rPr lang="en-US" dirty="0"/>
              <a:t>key1._domainkey.example.com → k=</a:t>
            </a:r>
            <a:r>
              <a:rPr lang="en-US" dirty="0" err="1"/>
              <a:t>rsa;p</a:t>
            </a:r>
            <a:r>
              <a:rPr lang="en-US" dirty="0"/>
              <a:t>=J8eTBu224i086iK</a:t>
            </a:r>
          </a:p>
          <a:p>
            <a:r>
              <a:rPr lang="en-US" b="1" dirty="0"/>
              <a:t>SPF records </a:t>
            </a:r>
            <a:r>
              <a:rPr lang="en-US" dirty="0"/>
              <a:t>list valid outbound mail servers for the domain</a:t>
            </a:r>
          </a:p>
          <a:p>
            <a:r>
              <a:rPr lang="en-US" b="1" dirty="0"/>
              <a:t>PTR records </a:t>
            </a:r>
            <a:r>
              <a:rPr lang="en-US" dirty="0"/>
              <a:t>store reverse DNS records, IP address → hostname</a:t>
            </a:r>
          </a:p>
        </p:txBody>
      </p:sp>
    </p:spTree>
    <p:extLst>
      <p:ext uri="{BB962C8B-B14F-4D97-AF65-F5344CB8AC3E}">
        <p14:creationId xmlns:p14="http://schemas.microsoft.com/office/powerpoint/2010/main" val="682169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23930"/>
          </a:xfrm>
          <a:prstGeom prst="rect">
            <a:avLst/>
          </a:prstGeom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26B903DE-1360-BD49-B64D-02A2E56AC15B}"/>
              </a:ext>
            </a:extLst>
          </p:cNvPr>
          <p:cNvSpPr/>
          <p:nvPr/>
        </p:nvSpPr>
        <p:spPr>
          <a:xfrm>
            <a:off x="9395791" y="4225316"/>
            <a:ext cx="2796209" cy="1910441"/>
          </a:xfrm>
          <a:prstGeom prst="wedgeRectCallout">
            <a:avLst>
              <a:gd name="adj1" fmla="val 55926"/>
              <a:gd name="adj2" fmla="val 738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Technically, what is the result of my buying a domain?  Where is domain ownership defined?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5D74F6-35D0-0147-87A1-1AD4B1762990}"/>
              </a:ext>
            </a:extLst>
          </p:cNvPr>
          <p:cNvGrpSpPr/>
          <p:nvPr/>
        </p:nvGrpSpPr>
        <p:grpSpPr>
          <a:xfrm>
            <a:off x="11262102" y="3460399"/>
            <a:ext cx="929898" cy="884264"/>
            <a:chOff x="10763181" y="2345404"/>
            <a:chExt cx="1139517" cy="1083596"/>
          </a:xfrm>
        </p:grpSpPr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39614B9D-314B-1145-8290-D402186F545A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F5FEB85A-B5F2-D648-9579-81E272BA88F6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006705-9016-D645-BCAC-9E82CE322B11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9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Name </a:t>
            </a:r>
            <a:r>
              <a:rPr lang="en-US" b="1" dirty="0"/>
              <a:t>Registrars</a:t>
            </a:r>
            <a:r>
              <a:rPr lang="en-US" dirty="0"/>
              <a:t> sell domain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908729" cy="5625885"/>
          </a:xfrm>
        </p:spPr>
        <p:txBody>
          <a:bodyPr anchor="ctr">
            <a:normAutofit lnSpcReduction="10000"/>
          </a:bodyPr>
          <a:lstStyle/>
          <a:p>
            <a:r>
              <a:rPr lang="en-US" dirty="0" err="1"/>
              <a:t>Eg.</a:t>
            </a:r>
            <a:r>
              <a:rPr lang="en-US" dirty="0"/>
              <a:t>, GoDaddy, Namecheap, AWS.</a:t>
            </a:r>
          </a:p>
          <a:p>
            <a:r>
              <a:rPr lang="en-US" dirty="0"/>
              <a:t>Must be accredited (approved) by the TLD registry:</a:t>
            </a:r>
          </a:p>
          <a:p>
            <a:pPr lvl="1"/>
            <a:r>
              <a:rPr lang="en-US" dirty="0"/>
              <a:t>ICANN appoints an organization to manage each TLD.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., </a:t>
            </a:r>
            <a:r>
              <a:rPr lang="en-US" b="1" dirty="0">
                <a:solidFill>
                  <a:schemeClr val="accent6"/>
                </a:solidFill>
              </a:rPr>
              <a:t>.com </a:t>
            </a:r>
            <a:r>
              <a:rPr lang="en-US" dirty="0"/>
              <a:t>TLD is managed by Verisign, Inc.</a:t>
            </a:r>
          </a:p>
          <a:p>
            <a:pPr lvl="1"/>
            <a:r>
              <a:rPr lang="en-US" dirty="0"/>
              <a:t>100 million </a:t>
            </a:r>
            <a:r>
              <a:rPr lang="en-US" b="1" dirty="0">
                <a:solidFill>
                  <a:schemeClr val="accent6"/>
                </a:solidFill>
              </a:rPr>
              <a:t>.com </a:t>
            </a:r>
            <a:r>
              <a:rPr lang="en-US" dirty="0"/>
              <a:t>domains (in 2011).</a:t>
            </a:r>
          </a:p>
          <a:p>
            <a:r>
              <a:rPr lang="en-US" dirty="0"/>
              <a:t>Registrar collects your money and your </a:t>
            </a:r>
            <a:r>
              <a:rPr lang="en-US" b="1" dirty="0"/>
              <a:t>nameserver list</a:t>
            </a:r>
            <a:r>
              <a:rPr lang="en-US" dirty="0"/>
              <a:t>, and causes it to be stored by the TLD.</a:t>
            </a:r>
          </a:p>
          <a:p>
            <a:r>
              <a:rPr lang="en-US" dirty="0"/>
              <a:t>ICANN collects an 18 cent fee.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99" y="3385498"/>
            <a:ext cx="5841801" cy="3472502"/>
          </a:xfrm>
        </p:spPr>
      </p:pic>
    </p:spTree>
    <p:extLst>
      <p:ext uri="{BB962C8B-B14F-4D97-AF65-F5344CB8AC3E}">
        <p14:creationId xmlns:p14="http://schemas.microsoft.com/office/powerpoint/2010/main" val="246349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228600" lvl="1">
              <a:spcBef>
                <a:spcPts val="1000"/>
              </a:spcBef>
            </a:pPr>
            <a:r>
              <a:rPr lang="en-US" sz="3200" dirty="0"/>
              <a:t>Modern DNS is much more than just a directory.</a:t>
            </a:r>
          </a:p>
          <a:p>
            <a:r>
              <a:rPr lang="en-US" dirty="0"/>
              <a:t>It’s is a valuable tool for managing delivery of Internet services:</a:t>
            </a:r>
          </a:p>
          <a:p>
            <a:pPr lvl="1"/>
            <a:r>
              <a:rPr lang="en-US" dirty="0"/>
              <a:t>Decides how to connect clients and servers</a:t>
            </a:r>
          </a:p>
          <a:p>
            <a:pPr lvl="1"/>
            <a:r>
              <a:rPr lang="en-US" dirty="0"/>
              <a:t>DNS records may change over time (allowing services to move)</a:t>
            </a:r>
          </a:p>
          <a:p>
            <a:pPr lvl="1"/>
            <a:r>
              <a:rPr lang="en-US" dirty="0" err="1"/>
              <a:t>Nameservers</a:t>
            </a:r>
            <a:r>
              <a:rPr lang="en-US" dirty="0"/>
              <a:t> may give different answers to different clients!</a:t>
            </a:r>
          </a:p>
          <a:p>
            <a:r>
              <a:rPr lang="en-US" dirty="0"/>
              <a:t>Simple </a:t>
            </a:r>
            <a:r>
              <a:rPr lang="en-US" dirty="0" err="1"/>
              <a:t>nameservers</a:t>
            </a:r>
            <a:r>
              <a:rPr lang="en-US" dirty="0"/>
              <a:t> are </a:t>
            </a:r>
            <a:r>
              <a:rPr lang="en-US" i="1" dirty="0"/>
              <a:t>static</a:t>
            </a:r>
            <a:r>
              <a:rPr lang="en-US" dirty="0"/>
              <a:t> (always return the same answer), but </a:t>
            </a:r>
            <a:r>
              <a:rPr lang="en-US" b="1" dirty="0">
                <a:solidFill>
                  <a:schemeClr val="accent6"/>
                </a:solidFill>
              </a:rPr>
              <a:t>dynamic </a:t>
            </a:r>
            <a:r>
              <a:rPr lang="en-US" b="1" dirty="0" err="1">
                <a:solidFill>
                  <a:schemeClr val="accent6"/>
                </a:solidFill>
              </a:rPr>
              <a:t>nameservers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may be more clever</a:t>
            </a:r>
          </a:p>
        </p:txBody>
      </p:sp>
    </p:spTree>
    <p:extLst>
      <p:ext uri="{BB962C8B-B14F-4D97-AF65-F5344CB8AC3E}">
        <p14:creationId xmlns:p14="http://schemas.microsoft.com/office/powerpoint/2010/main" val="1198782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Robin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DNS can return </a:t>
            </a:r>
            <a:r>
              <a:rPr lang="en-US" b="1" dirty="0">
                <a:solidFill>
                  <a:schemeClr val="accent6"/>
                </a:solidFill>
              </a:rPr>
              <a:t>multiple records </a:t>
            </a:r>
            <a:r>
              <a:rPr lang="en-US" dirty="0"/>
              <a:t>for a given query.</a:t>
            </a:r>
          </a:p>
          <a:p>
            <a:r>
              <a:rPr lang="en-US" dirty="0"/>
              <a:t>A domain like </a:t>
            </a:r>
            <a:r>
              <a:rPr lang="en-US" i="1" dirty="0" err="1"/>
              <a:t>www.ebay.com</a:t>
            </a:r>
            <a:r>
              <a:rPr lang="en-US" dirty="0"/>
              <a:t> can map to many different IP addresses (machines)</a:t>
            </a:r>
          </a:p>
          <a:p>
            <a:r>
              <a:rPr lang="en-US" dirty="0"/>
              <a:t>This allows many machines to share the responsibility of answering requests (</a:t>
            </a:r>
            <a:r>
              <a:rPr lang="en-US" b="1" dirty="0">
                <a:solidFill>
                  <a:schemeClr val="accent6"/>
                </a:solidFill>
              </a:rPr>
              <a:t>load balancing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This works well for web traffic because HTTP is stateless.</a:t>
            </a:r>
          </a:p>
          <a:p>
            <a:r>
              <a:rPr lang="en-US" dirty="0"/>
              <a:t>For very large services, dynamic </a:t>
            </a:r>
            <a:r>
              <a:rPr lang="en-US" dirty="0" err="1"/>
              <a:t>nameserver</a:t>
            </a:r>
            <a:r>
              <a:rPr lang="en-US" dirty="0"/>
              <a:t> may return a </a:t>
            </a:r>
            <a:r>
              <a:rPr lang="en-US" i="1" dirty="0"/>
              <a:t>random subset</a:t>
            </a:r>
            <a:r>
              <a:rPr lang="en-US" dirty="0"/>
              <a:t> of IP addresses capable of handling a request.</a:t>
            </a:r>
          </a:p>
          <a:p>
            <a:r>
              <a:rPr lang="en-US" dirty="0"/>
              <a:t>Load-balancing </a:t>
            </a:r>
            <a:r>
              <a:rPr lang="en-US" dirty="0" err="1"/>
              <a:t>nameserver</a:t>
            </a:r>
            <a:r>
              <a:rPr lang="en-US" dirty="0"/>
              <a:t> may also monitor the </a:t>
            </a:r>
            <a:r>
              <a:rPr lang="en-US" b="1" dirty="0">
                <a:solidFill>
                  <a:schemeClr val="accent6"/>
                </a:solidFill>
              </a:rPr>
              <a:t>health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of servers to exclude IP addresses that are not responding.</a:t>
            </a:r>
          </a:p>
          <a:p>
            <a:pPr lvl="1"/>
            <a:r>
              <a:rPr lang="en-US" dirty="0"/>
              <a:t>TTL must be very short for this to work well.</a:t>
            </a:r>
          </a:p>
        </p:txBody>
      </p:sp>
    </p:spTree>
    <p:extLst>
      <p:ext uri="{BB962C8B-B14F-4D97-AF65-F5344CB8AC3E}">
        <p14:creationId xmlns:p14="http://schemas.microsoft.com/office/powerpoint/2010/main" val="1640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party cookies, pixels, and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Recall, that an HTTP response may include a </a:t>
            </a:r>
            <a:r>
              <a:rPr lang="en-US" b="1" dirty="0">
                <a:solidFill>
                  <a:schemeClr val="accent6"/>
                </a:solidFill>
              </a:rPr>
              <a:t>cookie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Cookies are random strings stored by your browser and included in every request to the same domain.</a:t>
            </a:r>
          </a:p>
          <a:p>
            <a:pPr lvl="1"/>
            <a:r>
              <a:rPr lang="en-US" dirty="0"/>
              <a:t>Cookies are a way for the browser to remind a website of your identity.</a:t>
            </a:r>
          </a:p>
          <a:p>
            <a:r>
              <a:rPr lang="en-US" b="1" dirty="0">
                <a:solidFill>
                  <a:schemeClr val="accent6"/>
                </a:solidFill>
              </a:rPr>
              <a:t>Third party cookies </a:t>
            </a:r>
            <a:r>
              <a:rPr lang="en-US" dirty="0"/>
              <a:t>are cookies from a domain different that the currently viewed web page.</a:t>
            </a:r>
          </a:p>
          <a:p>
            <a:pPr lvl="1"/>
            <a:r>
              <a:rPr lang="en-US" dirty="0"/>
              <a:t>Often enabled with a one-pixel GIF image included in the page: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4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img</a:t>
            </a:r>
            <a:r>
              <a:rPr lang="en-US" sz="24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sz="24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sz="24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facebook.com</a:t>
            </a:r>
            <a:r>
              <a:rPr lang="en-US" sz="24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/tracker/</a:t>
            </a:r>
            <a:r>
              <a:rPr lang="en-US" sz="24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pix.gif</a:t>
            </a:r>
            <a:r>
              <a:rPr lang="en-US" sz="24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pPr lvl="1"/>
            <a:r>
              <a:rPr lang="en-US" dirty="0"/>
              <a:t>Causes browser to send a request to </a:t>
            </a:r>
            <a:r>
              <a:rPr lang="en-US" dirty="0" err="1"/>
              <a:t>facebook.com</a:t>
            </a:r>
            <a:r>
              <a:rPr lang="en-US" dirty="0"/>
              <a:t> (including your Facebook cookie) even though I’m visiting a page unrelated to Facebook.</a:t>
            </a:r>
          </a:p>
          <a:p>
            <a:pPr lvl="1"/>
            <a:r>
              <a:rPr lang="en-US" dirty="0"/>
              <a:t>The request has a “</a:t>
            </a:r>
            <a:r>
              <a:rPr lang="en-US" dirty="0" err="1"/>
              <a:t>Referer</a:t>
            </a:r>
            <a:r>
              <a:rPr lang="en-US" dirty="0"/>
              <a:t>:” header listing the current URL.</a:t>
            </a:r>
          </a:p>
          <a:p>
            <a:pPr lvl="1"/>
            <a:r>
              <a:rPr lang="en-US" dirty="0"/>
              <a:t>Thus, Facebook (for example) learns about much of your web activity.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EB1BD-3ACA-A04C-B347-B338BD257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334" y="154984"/>
            <a:ext cx="1285813" cy="12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07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that packet delivery time is influenced by number of network hops (nodal delays) and length of links (propagation delay).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Latency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high for distant servers.</a:t>
            </a:r>
          </a:p>
          <a:p>
            <a:r>
              <a:rPr lang="en-US" dirty="0"/>
              <a:t>It is much faster to access a nearby server, especially for applications like the web, that involve dozens of small requests.</a:t>
            </a:r>
          </a:p>
        </p:txBody>
      </p:sp>
    </p:spTree>
    <p:extLst>
      <p:ext uri="{BB962C8B-B14F-4D97-AF65-F5344CB8AC3E}">
        <p14:creationId xmlns:p14="http://schemas.microsoft.com/office/powerpoint/2010/main" val="1753742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a packet to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$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nslookup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www.tsinghua.edu.cn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Server:	192.168.0.1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Address:	192.168.0.1#53</a:t>
            </a: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Non-authoritative answer: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www.tsinghua.edu.cn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canonical name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www.d.tsinghua.edu.cn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Name:	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www.d.tsinghua.edu.cn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Address: 166.111.4.100</a:t>
            </a: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$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ping 166.111.4.100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PING 166.111.4.100 (166.111.4.100): 56 data bytes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166.111.4.100: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=0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=233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401.758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166.111.4.100: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=1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=233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219.958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166.111.4.100: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=233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220.512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166.111.4.100: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=3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=233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223.185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28752" y="5034708"/>
            <a:ext cx="2754217" cy="1542362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8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a packet to Lemont, Illinois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$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nslookup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www.anl.gov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Server:	192.168.0.1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Address:	192.168.0.1#53</a:t>
            </a: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Non-authoritative answer: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Name:	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www.anl.gov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Address: 146.137.23.18</a:t>
            </a: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$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ping 146.137.23.18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PING 146.137.23.18 (146.137.23.18): 56 data bytes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146.137.23.18: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=0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=242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27.578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146.137.23.18: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=1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=242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22.076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146.137.23.18: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=242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15.406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64 bytes from 146.137.23.18: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icmp_seq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=3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ttl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=242 time=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15.370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94854" y="4671151"/>
            <a:ext cx="2445745" cy="1553380"/>
          </a:xfrm>
          <a:prstGeom prst="rect">
            <a:avLst/>
          </a:prstGeom>
          <a:solidFill>
            <a:srgbClr val="00FA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416517"/>
          </a:xfrm>
        </p:spPr>
        <p:txBody>
          <a:bodyPr>
            <a:normAutofit fontScale="90000"/>
          </a:bodyPr>
          <a:lstStyle/>
          <a:p>
            <a:r>
              <a:rPr lang="en-US" dirty="0"/>
              <a:t>Evanston apartment to Beijing route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0" y="762000"/>
            <a:ext cx="16780346" cy="5979763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$ </a:t>
            </a:r>
            <a:r>
              <a:rPr lang="sk-SK" b="1" dirty="0" err="1">
                <a:latin typeface="Courier New" charset="0"/>
                <a:ea typeface="Courier New" charset="0"/>
                <a:cs typeface="Courier New" charset="0"/>
              </a:rPr>
              <a:t>traceroute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 166.111.4.100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 err="1">
                <a:latin typeface="Courier New" charset="0"/>
                <a:ea typeface="Courier New" charset="0"/>
                <a:cs typeface="Courier New" charset="0"/>
              </a:rPr>
              <a:t>traceroute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to 166.111.4.100 (166.111.4.100), 64 </a:t>
            </a:r>
            <a:r>
              <a:rPr lang="sk-SK" dirty="0" err="1">
                <a:latin typeface="Courier New" charset="0"/>
                <a:ea typeface="Courier New" charset="0"/>
                <a:cs typeface="Courier New" charset="0"/>
              </a:rPr>
              <a:t>hops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max, 52 byte </a:t>
            </a:r>
            <a:r>
              <a:rPr lang="sk-SK" dirty="0" err="1">
                <a:latin typeface="Courier New" charset="0"/>
                <a:ea typeface="Courier New" charset="0"/>
                <a:cs typeface="Courier New" charset="0"/>
              </a:rPr>
              <a:t>packets</a:t>
            </a:r>
            <a:endParaRPr lang="sk-SK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1   (192.168.0.1)  3.981 ms  2.138 ms  1.804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2  96.120.29.37 (96.120.29.37)  10.648 ms  10.112 ms  9.856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3  te-0-7-0-11-sur03.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mortongrove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.il.chicago.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comcast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.net (68.87.209.245)  9.873 ms  10.544 ms  10.410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4  162.151.36.238 (162.151.36.238)  10.365 ms  10.320 ms  10.812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5  be-141-ar01.area4.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il.chicago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.comcast.net (162.151.36.241)  12.360 ms  15.856 ms  12.299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6  be-33491-cr02.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350ecermak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.il.ibone.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comcast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.net (68.86.91.165)  12.240 ms  23.751 ms  13.067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7  ix-xe-8-0-0-2-0.tcore1.ct8-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chicago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as6453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.net (64.86.137.45)  11.884 ms  18.908 ms  19.186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8  if-ae-29-2.tcore2.sqn-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san-jose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.as6453.net (64.86.21.104)  88.461 ms  73.921 ms  74.453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 9  if-ae-1-2.tcore1.sqn-san-jose.as6453.net (63.243.205.1)  73.931 ms  74.063 ms  82.372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10  if-ae-38-2.tcore2.sv1-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santa-clara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.as6453.net (63.243.205.75)  73.271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11  if-ae-0-2.tcore1.sv1-santa-clara.as6453.net (63.243.251.1)  73.662 ms  74.222 ms  80.777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12  if-ae-8-2.tcore1.lvw-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los-angeles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.as6453.net (66.110.59.8)  74.468 ms  93.983 ms  85.666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13  66.110.59.182 (66.110.59.182)  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75.365 ms  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77.409 ms  77.519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14  101.4.117.213 (101.4.117.213)  </a:t>
            </a:r>
            <a:r>
              <a:rPr lang="sk-SK" b="1" dirty="0">
                <a:latin typeface="Courier New" charset="0"/>
                <a:ea typeface="Courier New" charset="0"/>
                <a:cs typeface="Courier New" charset="0"/>
              </a:rPr>
              <a:t>300.917 ms  </a:t>
            </a: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261.717 ms  312.424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15  101.4.117.101 (101.4.117.101)  307.725 ms  328.299 ms  311.348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16  101.4.115.254 (101.4.115.254)  306.925 ms  378.022 ms  293.795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17  101.4.112.197 (101.4.112.197)  219.399 ms  240.069 ms  306.198 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dirty="0">
                <a:latin typeface="Courier New" charset="0"/>
                <a:ea typeface="Courier New" charset="0"/>
                <a:cs typeface="Courier New" charset="0"/>
              </a:rPr>
              <a:t>18  * * *</a:t>
            </a:r>
          </a:p>
        </p:txBody>
      </p:sp>
    </p:spTree>
    <p:extLst>
      <p:ext uri="{BB962C8B-B14F-4D97-AF65-F5344CB8AC3E}">
        <p14:creationId xmlns:p14="http://schemas.microsoft.com/office/powerpoint/2010/main" val="928797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416517"/>
          </a:xfrm>
        </p:spPr>
        <p:txBody>
          <a:bodyPr>
            <a:normAutofit fontScale="90000"/>
          </a:bodyPr>
          <a:lstStyle/>
          <a:p>
            <a:r>
              <a:rPr lang="en-US" dirty="0"/>
              <a:t>Northwestern Campus to Beijing route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762000"/>
            <a:ext cx="12347629" cy="59797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$ </a:t>
            </a:r>
            <a:r>
              <a:rPr lang="sk-SK" sz="1600" b="1" dirty="0" err="1">
                <a:latin typeface="Courier New" charset="0"/>
                <a:ea typeface="Courier New" charset="0"/>
                <a:cs typeface="Courier New" charset="0"/>
              </a:rPr>
              <a:t>traceroute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 166.111.4.100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 err="1">
                <a:latin typeface="Courier New" charset="0"/>
                <a:ea typeface="Courier New" charset="0"/>
                <a:cs typeface="Courier New" charset="0"/>
              </a:rPr>
              <a:t>traceroute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to 166.111.4.100 (166.111.4.100), 64 </a:t>
            </a:r>
            <a:r>
              <a:rPr lang="sk-SK" sz="1600" dirty="0" err="1">
                <a:latin typeface="Courier New" charset="0"/>
                <a:ea typeface="Courier New" charset="0"/>
                <a:cs typeface="Courier New" charset="0"/>
              </a:rPr>
              <a:t>hops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max, 52 byte </a:t>
            </a:r>
            <a:r>
              <a:rPr lang="sk-SK" sz="1600" dirty="0" err="1">
                <a:latin typeface="Courier New" charset="0"/>
                <a:ea typeface="Courier New" charset="0"/>
                <a:cs typeface="Courier New" charset="0"/>
              </a:rPr>
              <a:t>packets</a:t>
            </a:r>
            <a:endParaRPr lang="sk-SK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1  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tech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-6-vln-498.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northwestern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.edu (129.105.5.5)  9.108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   tech-5-vln-498.northwestern.edu (129.105.5.4)  0.584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   tech-6-vln-498.northwestern.edu (129.105.5.5)  0.592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2  2020rdg-4-prt-242.northwestern.edu (129.105.247.94)  0.737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   lev-5-po242.northwestern.edu (129.105.247.92)  0.648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   lev-5-po243.northwestern.edu (129.105.247.14)  0.634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3  abbt-2-vln-2341.northwestern.edu (129.105.253.94)  1.109 ms  1.520 ms  0.975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4  abbt-5-xe-1-0-3.northwestern.edu (129.105.247.231)  1.506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   abbt-5-xe-2-0-3.northwestern.edu (129.105.247.225)  1.583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   abbt-5-xe-1-0-3.northwestern.edu (129.105.247.231)  1.527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5  starlight-lsd6509.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northwestern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.edu (199.249.169.6)  1.528 ms  2.268 ms  1.567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6  et-7-0-0.1136.rtsw.star.net.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internet2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.edu (198.71.46.206)  1.696 ms  1.542 ms  1.464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7  et-2-1-0.4079.rtsw.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chic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.net.internet2.edu (162.252.70.116)  3.450 ms  2.114 ms  1.778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8  ae-3.4079.rtsw.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kans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.net.internet2.edu (162.252.70.141)  13.860 ms *  13.021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 9  ae-5.4079.rtsw.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salt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.net.internet2.edu (162.252.70.145)  32.994 ms  33.189 ms  34.230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10  * ae-1.4079.rtsw.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losa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.net.internet2.edu (162.252.70.114)  45.478 ms  45.611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11  210.25.189.133 (210.25.189.133)  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51.453 ms  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48.035 ms  47.858 m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12  * * *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13  210.25.187.42 (210.25.187.42)  </a:t>
            </a:r>
            <a:r>
              <a:rPr lang="sk-SK" sz="1600" b="1" dirty="0">
                <a:latin typeface="Courier New" charset="0"/>
                <a:ea typeface="Courier New" charset="0"/>
                <a:cs typeface="Courier New" charset="0"/>
              </a:rPr>
              <a:t>200.646 ms  </a:t>
            </a: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200.820 ms  201.288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14  210.25.187.45 (210.25.187.45)  200.391 ms  202.337 ms  200.467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15  210.25.189.69 (210.25.189.69)  202.314 ms  200.980 ms  203.745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16  101.4.115.254 (101.4.115.254)  199.979 ms  199.829 ms  202.220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17  101.4.113.234 (101.4.113.234)  200.503 ms  200.646 ms  201.140 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dirty="0">
                <a:latin typeface="Courier New" charset="0"/>
                <a:ea typeface="Courier New" charset="0"/>
                <a:cs typeface="Courier New" charset="0"/>
              </a:rPr>
              <a:t>18  * * *</a:t>
            </a:r>
          </a:p>
        </p:txBody>
      </p:sp>
    </p:spTree>
    <p:extLst>
      <p:ext uri="{BB962C8B-B14F-4D97-AF65-F5344CB8AC3E}">
        <p14:creationId xmlns:p14="http://schemas.microsoft.com/office/powerpoint/2010/main" val="378611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597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2700" y="50799"/>
            <a:ext cx="24257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  <a:hlinkClick r:id="rId3"/>
              </a:rPr>
              <a:t>http://www.zju.edu.cn/english/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0106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690350" cy="116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" y="1123950"/>
            <a:ext cx="5794701" cy="523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49" y="1123950"/>
            <a:ext cx="6435251" cy="523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4567"/>
            <a:ext cx="12192000" cy="5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17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93467"/>
            <a:ext cx="10058400" cy="4261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Delivery Network (CDN)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701225"/>
          </a:xfrm>
        </p:spPr>
        <p:txBody>
          <a:bodyPr/>
          <a:lstStyle/>
          <a:p>
            <a:r>
              <a:rPr lang="en-US" dirty="0"/>
              <a:t>Globally distributed servers that </a:t>
            </a:r>
            <a:r>
              <a:rPr lang="en-US" i="1" dirty="0"/>
              <a:t>cache</a:t>
            </a:r>
            <a:r>
              <a:rPr lang="en-US" dirty="0"/>
              <a:t> HTTP responses for local clients.</a:t>
            </a:r>
          </a:p>
          <a:p>
            <a:r>
              <a:rPr lang="en-US" dirty="0"/>
              <a:t>Special DNS server examines </a:t>
            </a:r>
            <a:r>
              <a:rPr lang="en-US" b="1" dirty="0">
                <a:solidFill>
                  <a:schemeClr val="accent6"/>
                </a:solidFill>
              </a:rPr>
              <a:t>IP address of requester </a:t>
            </a:r>
            <a:r>
              <a:rPr lang="en-US" dirty="0"/>
              <a:t>and resolves to the server that it thinks is closest to the client (IP address </a:t>
            </a:r>
            <a:r>
              <a:rPr lang="en-US" i="1" dirty="0">
                <a:solidFill>
                  <a:schemeClr val="accent6"/>
                </a:solidFill>
              </a:rPr>
              <a:t>geolocation</a:t>
            </a:r>
            <a:r>
              <a:rPr lang="en-US" dirty="0"/>
              <a:t>).</a:t>
            </a:r>
          </a:p>
          <a:p>
            <a:r>
              <a:rPr lang="en-US" dirty="0" err="1"/>
              <a:t>Eg</a:t>
            </a:r>
            <a:r>
              <a:rPr lang="en-US" dirty="0"/>
              <a:t>., Akamai, </a:t>
            </a:r>
            <a:r>
              <a:rPr lang="en-US" dirty="0" err="1"/>
              <a:t>Cloudflare</a:t>
            </a:r>
            <a:r>
              <a:rPr lang="en-US" dirty="0"/>
              <a:t>, </a:t>
            </a:r>
            <a:r>
              <a:rPr lang="en-US" dirty="0" err="1"/>
              <a:t>Cloudfront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19500" y="3213100"/>
            <a:ext cx="139700" cy="2159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30500" y="3213100"/>
            <a:ext cx="15875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70578"/>
            <a:ext cx="198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Distributed “edge” servers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2049651" y="3619499"/>
            <a:ext cx="363349" cy="2933700"/>
          </a:xfrm>
          <a:prstGeom prst="leftBrace">
            <a:avLst>
              <a:gd name="adj1" fmla="val 30555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50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CDN uses HTTP caching proxies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1097076"/>
            <a:ext cx="5756275" cy="380873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32" y="866553"/>
            <a:ext cx="5110966" cy="4975447"/>
          </a:xfrm>
        </p:spPr>
      </p:pic>
      <p:sp>
        <p:nvSpPr>
          <p:cNvPr id="8" name="TextBox 7"/>
          <p:cNvSpPr txBox="1"/>
          <p:nvPr/>
        </p:nvSpPr>
        <p:spPr>
          <a:xfrm>
            <a:off x="263471" y="5078271"/>
            <a:ext cx="7459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Origin Server </a:t>
            </a:r>
            <a:r>
              <a:rPr lang="en-US" sz="2800" dirty="0"/>
              <a:t>is the original, central web server.  (Sets </a:t>
            </a:r>
            <a:r>
              <a:rPr lang="en-US" sz="2800" i="1" dirty="0"/>
              <a:t>cache-control</a:t>
            </a:r>
            <a:r>
              <a:rPr lang="en-US" sz="2800" dirty="0"/>
              <a:t> HTTP headers in responses).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Edge Servers are </a:t>
            </a:r>
            <a:r>
              <a:rPr lang="en-US" sz="2800" b="1" dirty="0">
                <a:solidFill>
                  <a:schemeClr val="accent6"/>
                </a:solidFill>
              </a:rPr>
              <a:t>caching proxies</a:t>
            </a:r>
            <a:r>
              <a:rPr lang="en-US" sz="2800" dirty="0"/>
              <a:t>.  Like DNS, ask origin server if don’t have a cached response.</a:t>
            </a:r>
          </a:p>
        </p:txBody>
      </p:sp>
    </p:spTree>
    <p:extLst>
      <p:ext uri="{BB962C8B-B14F-4D97-AF65-F5344CB8AC3E}">
        <p14:creationId xmlns:p14="http://schemas.microsoft.com/office/powerpoint/2010/main" val="1076393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CDNs are </a:t>
            </a:r>
            <a:r>
              <a:rPr lang="en-US" i="1" dirty="0"/>
              <a:t>add-on</a:t>
            </a:r>
            <a:r>
              <a:rPr lang="en-US" dirty="0"/>
              <a:t> services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1097076"/>
            <a:ext cx="5756275" cy="380873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02" y="804770"/>
            <a:ext cx="5110966" cy="4975447"/>
          </a:xfrm>
        </p:spPr>
      </p:pic>
      <p:sp>
        <p:nvSpPr>
          <p:cNvPr id="17" name="Rectangle 16"/>
          <p:cNvSpPr/>
          <p:nvPr/>
        </p:nvSpPr>
        <p:spPr>
          <a:xfrm>
            <a:off x="4559643" y="1495168"/>
            <a:ext cx="1161535" cy="3432136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73297" y="2916195"/>
            <a:ext cx="696918" cy="765207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40928" y="5561213"/>
            <a:ext cx="5557242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CDN operator manages edge servers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Cloudflare</a:t>
            </a:r>
            <a:r>
              <a:rPr lang="en-US" sz="2400" dirty="0"/>
              <a:t>, Akamai, </a:t>
            </a:r>
            <a:r>
              <a:rPr lang="en-US" sz="2400" dirty="0" err="1"/>
              <a:t>Cloudfront</a:t>
            </a:r>
            <a:r>
              <a:rPr lang="en-US" sz="2400" dirty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79393" y="1495168"/>
            <a:ext cx="1161535" cy="4877780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506465" y="3880024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37838" y="4057137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021330" y="2924434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555893" y="1804087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435548" y="1536356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20058" y="2281073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504402" y="3329235"/>
            <a:ext cx="717780" cy="70433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33534" y="2889351"/>
            <a:ext cx="303057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Website operator manages origin server</a:t>
            </a:r>
          </a:p>
        </p:txBody>
      </p:sp>
    </p:spTree>
    <p:extLst>
      <p:ext uri="{BB962C8B-B14F-4D97-AF65-F5344CB8AC3E}">
        <p14:creationId xmlns:p14="http://schemas.microsoft.com/office/powerpoint/2010/main" val="25824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Visiting </a:t>
            </a:r>
            <a:r>
              <a:rPr lang="en-US" dirty="0" err="1"/>
              <a:t>Northwestern’s</a:t>
            </a:r>
            <a:r>
              <a:rPr lang="en-US" dirty="0"/>
              <a:t> webpage (w/</a:t>
            </a:r>
            <a:r>
              <a:rPr lang="en-US" dirty="0" err="1"/>
              <a:t>Ghostery</a:t>
            </a:r>
            <a:r>
              <a:rPr lang="en-US" dirty="0"/>
              <a:t> plugin)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061"/>
            <a:ext cx="12320535" cy="4910738"/>
          </a:xfrm>
        </p:spPr>
      </p:pic>
    </p:spTree>
    <p:extLst>
      <p:ext uri="{BB962C8B-B14F-4D97-AF65-F5344CB8AC3E}">
        <p14:creationId xmlns:p14="http://schemas.microsoft.com/office/powerpoint/2010/main" val="1052129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public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is critical for most Internet applications.</a:t>
            </a:r>
          </a:p>
          <a:p>
            <a:r>
              <a:rPr lang="en-US" dirty="0"/>
              <a:t>Failure of your local </a:t>
            </a:r>
            <a:r>
              <a:rPr lang="en-US" dirty="0" err="1"/>
              <a:t>nameserver</a:t>
            </a:r>
            <a:r>
              <a:rPr lang="en-US" dirty="0"/>
              <a:t> is very often the source of</a:t>
            </a:r>
            <a:br>
              <a:rPr lang="en-US" dirty="0"/>
            </a:br>
            <a:r>
              <a:rPr lang="en-US" dirty="0"/>
              <a:t>“Internet outages” you may experience.</a:t>
            </a:r>
          </a:p>
          <a:p>
            <a:r>
              <a:rPr lang="en-US" dirty="0"/>
              <a:t>Google provides free public DNS servers at 8.8.8.8 and 8.8.4.4.</a:t>
            </a:r>
          </a:p>
          <a:p>
            <a:pPr lvl="1"/>
            <a:r>
              <a:rPr lang="en-US" dirty="0"/>
              <a:t>It’s a useful backup option if your local DNS resolver is not working.</a:t>
            </a:r>
          </a:p>
          <a:p>
            <a:r>
              <a:rPr lang="en-US" dirty="0"/>
              <a:t>Why does Google provide this service for free?</a:t>
            </a:r>
          </a:p>
          <a:p>
            <a:pPr lvl="1"/>
            <a:r>
              <a:rPr lang="en-US" dirty="0"/>
              <a:t>DNS requests tell them even more about your web surfing habits, and this helps their advertising business.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24C21-9DD6-8F45-876D-BE2B5C2C0D37}"/>
              </a:ext>
            </a:extLst>
          </p:cNvPr>
          <p:cNvGrpSpPr/>
          <p:nvPr/>
        </p:nvGrpSpPr>
        <p:grpSpPr>
          <a:xfrm>
            <a:off x="11150348" y="3502187"/>
            <a:ext cx="929898" cy="884264"/>
            <a:chOff x="10763181" y="2345404"/>
            <a:chExt cx="1139517" cy="1083596"/>
          </a:xfrm>
        </p:grpSpPr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087FD423-7CA8-4B44-9CE1-23C188556867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EAC03DB3-4EC3-9743-A2BC-457867159AA8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25824-A3FB-FF46-BBC4-0D9F2E9AE859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9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Captive portals </a:t>
            </a:r>
            <a:r>
              <a:rPr lang="en-US" dirty="0"/>
              <a:t>also use DNS in a clever 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18" y="1124141"/>
            <a:ext cx="8847332" cy="5595938"/>
          </a:xfrm>
        </p:spPr>
      </p:pic>
    </p:spTree>
    <p:extLst>
      <p:ext uri="{BB962C8B-B14F-4D97-AF65-F5344CB8AC3E}">
        <p14:creationId xmlns:p14="http://schemas.microsoft.com/office/powerpoint/2010/main" val="803941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is the Internet’s directory service</a:t>
            </a:r>
          </a:p>
          <a:p>
            <a:r>
              <a:rPr lang="en-US" dirty="0"/>
              <a:t>It’s distributed and hierarchical</a:t>
            </a:r>
          </a:p>
          <a:p>
            <a:r>
              <a:rPr lang="en-US" dirty="0"/>
              <a:t>Caching proxies are request intermediaries that store and reuse recent responses.  Examples include DNS resolvers and CDNs.</a:t>
            </a:r>
          </a:p>
          <a:p>
            <a:r>
              <a:rPr lang="en-US" dirty="0"/>
              <a:t>Dynamic DNS server can cleverly craft their responses to provide:</a:t>
            </a:r>
          </a:p>
          <a:p>
            <a:pPr lvl="1"/>
            <a:r>
              <a:rPr lang="en-US" i="1" dirty="0">
                <a:solidFill>
                  <a:schemeClr val="accent6"/>
                </a:solidFill>
              </a:rPr>
              <a:t>Load balancing </a:t>
            </a:r>
            <a:r>
              <a:rPr lang="en-US" dirty="0"/>
              <a:t>and fault tolerance in a cluster of servers</a:t>
            </a:r>
          </a:p>
          <a:p>
            <a:pPr lvl="1"/>
            <a:r>
              <a:rPr lang="en-US" i="1" dirty="0">
                <a:solidFill>
                  <a:schemeClr val="accent6"/>
                </a:solidFill>
              </a:rPr>
              <a:t>Content Delivery Networks</a:t>
            </a:r>
            <a:r>
              <a:rPr lang="en-US" dirty="0"/>
              <a:t>, that direct you to the closest service “mirror”</a:t>
            </a:r>
          </a:p>
          <a:p>
            <a:pPr lvl="1"/>
            <a:r>
              <a:rPr lang="en-US" i="1" dirty="0">
                <a:solidFill>
                  <a:schemeClr val="accent6"/>
                </a:solidFill>
              </a:rPr>
              <a:t>Captive portals</a:t>
            </a:r>
            <a:r>
              <a:rPr lang="en-US" dirty="0"/>
              <a:t>, that can hijack the entire Internet</a:t>
            </a:r>
          </a:p>
          <a:p>
            <a:pPr lvl="2"/>
            <a:r>
              <a:rPr lang="en-US" dirty="0"/>
              <a:t>But TLS encryption and PKI prevent spoofing of secure (https) sites.</a:t>
            </a:r>
          </a:p>
        </p:txBody>
      </p:sp>
    </p:spTree>
    <p:extLst>
      <p:ext uri="{BB962C8B-B14F-4D97-AF65-F5344CB8AC3E}">
        <p14:creationId xmlns:p14="http://schemas.microsoft.com/office/powerpoint/2010/main" val="161280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9" y="61785"/>
            <a:ext cx="10993320" cy="271849"/>
          </a:xfrm>
        </p:spPr>
        <p:txBody>
          <a:bodyPr>
            <a:noAutofit/>
          </a:bodyPr>
          <a:lstStyle/>
          <a:p>
            <a:r>
              <a:rPr lang="en-US" sz="2800" dirty="0"/>
              <a:t>New York Times homepage (allowing </a:t>
            </a:r>
            <a:r>
              <a:rPr lang="en-US" sz="2800"/>
              <a:t>all cookies)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0" y="398067"/>
            <a:ext cx="12216728" cy="6455259"/>
          </a:xfrm>
        </p:spPr>
      </p:pic>
    </p:spTree>
    <p:extLst>
      <p:ext uri="{BB962C8B-B14F-4D97-AF65-F5344CB8AC3E}">
        <p14:creationId xmlns:p14="http://schemas.microsoft.com/office/powerpoint/2010/main" val="15882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9" y="61785"/>
            <a:ext cx="10993320" cy="271849"/>
          </a:xfrm>
        </p:spPr>
        <p:txBody>
          <a:bodyPr>
            <a:noAutofit/>
          </a:bodyPr>
          <a:lstStyle/>
          <a:p>
            <a:r>
              <a:rPr lang="en-US" sz="2800" dirty="0"/>
              <a:t>New York Times homepage (allowing </a:t>
            </a:r>
            <a:r>
              <a:rPr lang="en-US" sz="2800"/>
              <a:t>all cookies)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87" y="398067"/>
            <a:ext cx="12215646" cy="6455259"/>
          </a:xfrm>
        </p:spPr>
      </p:pic>
    </p:spTree>
    <p:extLst>
      <p:ext uri="{BB962C8B-B14F-4D97-AF65-F5344CB8AC3E}">
        <p14:creationId xmlns:p14="http://schemas.microsoft.com/office/powerpoint/2010/main" val="196858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9" y="61785"/>
            <a:ext cx="10993320" cy="271849"/>
          </a:xfrm>
        </p:spPr>
        <p:txBody>
          <a:bodyPr>
            <a:noAutofit/>
          </a:bodyPr>
          <a:lstStyle/>
          <a:p>
            <a:r>
              <a:rPr lang="en-US" sz="2800" dirty="0"/>
              <a:t>New York Times homepage (allowing </a:t>
            </a:r>
            <a:r>
              <a:rPr lang="en-US" sz="2800"/>
              <a:t>all cookies)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3" y="398067"/>
            <a:ext cx="12196618" cy="6455259"/>
          </a:xfrm>
        </p:spPr>
      </p:pic>
    </p:spTree>
    <p:extLst>
      <p:ext uri="{BB962C8B-B14F-4D97-AF65-F5344CB8AC3E}">
        <p14:creationId xmlns:p14="http://schemas.microsoft.com/office/powerpoint/2010/main" val="186645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9" y="61785"/>
            <a:ext cx="10993320" cy="271849"/>
          </a:xfrm>
        </p:spPr>
        <p:txBody>
          <a:bodyPr>
            <a:noAutofit/>
          </a:bodyPr>
          <a:lstStyle/>
          <a:p>
            <a:r>
              <a:rPr lang="en-US" sz="2800" dirty="0"/>
              <a:t>New York Times homepage (allowing </a:t>
            </a:r>
            <a:r>
              <a:rPr lang="en-US" sz="2800"/>
              <a:t>all cookies)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" y="398067"/>
            <a:ext cx="12177650" cy="6455259"/>
          </a:xfrm>
        </p:spPr>
      </p:pic>
    </p:spTree>
    <p:extLst>
      <p:ext uri="{BB962C8B-B14F-4D97-AF65-F5344CB8AC3E}">
        <p14:creationId xmlns:p14="http://schemas.microsoft.com/office/powerpoint/2010/main" val="126173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9" y="61785"/>
            <a:ext cx="10993320" cy="271849"/>
          </a:xfrm>
        </p:spPr>
        <p:txBody>
          <a:bodyPr>
            <a:noAutofit/>
          </a:bodyPr>
          <a:lstStyle/>
          <a:p>
            <a:r>
              <a:rPr lang="en-US" sz="2800" dirty="0"/>
              <a:t>New York Times homepage (allowing </a:t>
            </a:r>
            <a:r>
              <a:rPr lang="en-US" sz="2800"/>
              <a:t>all cookies)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" y="410757"/>
            <a:ext cx="12177650" cy="6429879"/>
          </a:xfrm>
        </p:spPr>
      </p:pic>
    </p:spTree>
    <p:extLst>
      <p:ext uri="{BB962C8B-B14F-4D97-AF65-F5344CB8AC3E}">
        <p14:creationId xmlns:p14="http://schemas.microsoft.com/office/powerpoint/2010/main" val="179227947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Inversion-friend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A1E5FAA-CC73-964B-8CA3-7A794F8059E1}" vid="{37A25997-5C1F-D24B-AD4C-822FBE29A0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4600</TotalTime>
  <Words>3500</Words>
  <Application>Microsoft Macintosh PowerPoint</Application>
  <PresentationFormat>Widescreen</PresentationFormat>
  <Paragraphs>383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Courier New</vt:lpstr>
      <vt:lpstr>Garamond</vt:lpstr>
      <vt:lpstr>Theme1</vt:lpstr>
      <vt:lpstr>CS-340 Introduction to Computer Networking  Lecture 4: Domain Name Service</vt:lpstr>
      <vt:lpstr>Last Lecture </vt:lpstr>
      <vt:lpstr>Third party cookies, pixels, and tags</vt:lpstr>
      <vt:lpstr>Visiting Northwestern’s webpage (w/Ghostery plugin)</vt:lpstr>
      <vt:lpstr>New York Times homepage (allowing all cookies)</vt:lpstr>
      <vt:lpstr>New York Times homepage (allowing all cookies)</vt:lpstr>
      <vt:lpstr>New York Times homepage (allowing all cookies)</vt:lpstr>
      <vt:lpstr>New York Times homepage (allowing all cookies)</vt:lpstr>
      <vt:lpstr>New York Times homepage (allowing all cookies)</vt:lpstr>
      <vt:lpstr>Cookies are secrets!</vt:lpstr>
      <vt:lpstr>Cross-Site Request Forgery (CSRF) attack</vt:lpstr>
      <vt:lpstr>Domain Name Service (DNS)</vt:lpstr>
      <vt:lpstr>IP Addresses are for routing</vt:lpstr>
      <vt:lpstr>PowerPoint Presentation</vt:lpstr>
      <vt:lpstr>PowerPoint Presentation</vt:lpstr>
      <vt:lpstr>DNS scaling</vt:lpstr>
      <vt:lpstr>DNS is distributed and hierarchical</vt:lpstr>
      <vt:lpstr>13 Root DNS servers (run by ICANN)</vt:lpstr>
      <vt:lpstr>Querying the DNS hierarchy</vt:lpstr>
      <vt:lpstr>Local DNS Resolver</vt:lpstr>
      <vt:lpstr>Side note: an unlikely alternative</vt:lpstr>
      <vt:lpstr>DNS Record Time to Live (TTL)</vt:lpstr>
      <vt:lpstr>DNS contents</vt:lpstr>
      <vt:lpstr>DNS has different types of records, for different uses</vt:lpstr>
      <vt:lpstr>Advanced DNS records</vt:lpstr>
      <vt:lpstr>PowerPoint Presentation</vt:lpstr>
      <vt:lpstr>Domain Name Registrars sell domain names</vt:lpstr>
      <vt:lpstr>Advanced DNS</vt:lpstr>
      <vt:lpstr>Round Robin DNS</vt:lpstr>
      <vt:lpstr>Global Internet performance</vt:lpstr>
      <vt:lpstr>Sending a packet to China</vt:lpstr>
      <vt:lpstr>Sending a packet to Lemont, Illinois</vt:lpstr>
      <vt:lpstr>Evanston apartment to Beijing route</vt:lpstr>
      <vt:lpstr>Northwestern Campus to Beijing route</vt:lpstr>
      <vt:lpstr>PowerPoint Presentation</vt:lpstr>
      <vt:lpstr>PowerPoint Presentation</vt:lpstr>
      <vt:lpstr>Content Delivery Network (CDN)</vt:lpstr>
      <vt:lpstr>CDN uses HTTP caching proxies</vt:lpstr>
      <vt:lpstr>CDNs are add-on services</vt:lpstr>
      <vt:lpstr>Google public DNS</vt:lpstr>
      <vt:lpstr>Captive portals also use DNS in a clever way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229</cp:revision>
  <cp:lastPrinted>2018-10-10T17:22:07Z</cp:lastPrinted>
  <dcterms:created xsi:type="dcterms:W3CDTF">2017-09-19T21:33:23Z</dcterms:created>
  <dcterms:modified xsi:type="dcterms:W3CDTF">2020-09-22T23:47:47Z</dcterms:modified>
</cp:coreProperties>
</file>