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305" r:id="rId3"/>
    <p:sldId id="317" r:id="rId4"/>
    <p:sldId id="341" r:id="rId5"/>
    <p:sldId id="324" r:id="rId6"/>
    <p:sldId id="343" r:id="rId7"/>
    <p:sldId id="34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219861-5E0D-C644-9540-737B718C485A}">
          <p14:sldIdLst>
            <p14:sldId id="256"/>
            <p14:sldId id="305"/>
            <p14:sldId id="317"/>
            <p14:sldId id="341"/>
            <p14:sldId id="324"/>
            <p14:sldId id="343"/>
            <p14:sldId id="34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2092"/>
    <a:srgbClr val="DC5CDA"/>
    <a:srgbClr val="942092"/>
    <a:srgbClr val="FF9300"/>
    <a:srgbClr val="FFC000"/>
    <a:srgbClr val="70AD47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92"/>
    <p:restoredTop sz="88321"/>
  </p:normalViewPr>
  <p:slideViewPr>
    <p:cSldViewPr snapToGrid="0" snapToObjects="1">
      <p:cViewPr varScale="1">
        <p:scale>
          <a:sx n="80" d="100"/>
          <a:sy n="80" d="100"/>
        </p:scale>
        <p:origin x="200" y="224"/>
      </p:cViewPr>
      <p:guideLst/>
    </p:cSldViewPr>
  </p:slid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91097-98C8-FE45-B63E-A689361303E4}" type="datetimeFigureOut">
              <a:rPr lang="en-US" smtClean="0"/>
              <a:t>4/24/19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BE98C-46CD-DF40-A244-A5625579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5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34C72-D733-5448-A03C-2F9CE3C7CCB3}" type="datetimeFigureOut">
              <a:rPr lang="en-US" smtClean="0"/>
              <a:t>4/24/19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1E31-8139-D340-BE89-3F6CE06B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3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337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8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1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382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46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4"/>
            <a:ext cx="11639227" cy="80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5756329" cy="56258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4882"/>
            <a:ext cx="5730498" cy="562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4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5" y="139485"/>
            <a:ext cx="11747715" cy="8834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474" y="1143794"/>
            <a:ext cx="5765101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75" y="1794724"/>
            <a:ext cx="5765101" cy="49315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43794"/>
            <a:ext cx="5807989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1794723"/>
            <a:ext cx="5807988" cy="49315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925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689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9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883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471" y="1146875"/>
            <a:ext cx="11639227" cy="5594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4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3403"/>
            <a:ext cx="9144000" cy="3433436"/>
          </a:xfrm>
        </p:spPr>
        <p:txBody>
          <a:bodyPr anchor="ctr">
            <a:normAutofit fontScale="90000"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EECS-317 Data Management and Information Processing</a:t>
            </a:r>
            <a:br>
              <a:rPr lang="en-US" sz="5400" dirty="0">
                <a:solidFill>
                  <a:schemeClr val="tx1"/>
                </a:solidFill>
              </a:rPr>
            </a:br>
            <a:br>
              <a:rPr lang="en-US" sz="1800" dirty="0"/>
            </a:br>
            <a:r>
              <a:rPr lang="en-US" dirty="0"/>
              <a:t>Lecture 8 </a:t>
            </a:r>
            <a:r>
              <a:rPr lang="mr-IN" dirty="0"/>
              <a:t>–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Relational Database Design Examples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2995"/>
            <a:ext cx="9144000" cy="1135251"/>
          </a:xfrm>
        </p:spPr>
        <p:txBody>
          <a:bodyPr>
            <a:normAutofit/>
          </a:bodyPr>
          <a:lstStyle/>
          <a:p>
            <a:r>
              <a:rPr lang="en-US" sz="2800" dirty="0"/>
              <a:t>Steve </a:t>
            </a:r>
            <a:r>
              <a:rPr lang="en-US" sz="2800" dirty="0" err="1"/>
              <a:t>Tarzia</a:t>
            </a:r>
            <a:endParaRPr lang="en-US" sz="2800" dirty="0"/>
          </a:p>
          <a:p>
            <a:r>
              <a:rPr lang="en-US" sz="2800" dirty="0"/>
              <a:t>Spring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D14F1E-E483-3641-A572-DF44F38909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0" y="6024402"/>
            <a:ext cx="2895814" cy="3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7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HW3 is due Monday.</a:t>
            </a:r>
          </a:p>
          <a:p>
            <a:r>
              <a:rPr lang="en-US" dirty="0"/>
              <a:t>Exam is in one week (Thurs May 2</a:t>
            </a:r>
            <a:r>
              <a:rPr lang="en-US" baseline="30000" dirty="0"/>
              <a:t>nd</a:t>
            </a:r>
            <a:r>
              <a:rPr lang="en-US" dirty="0"/>
              <a:t>)</a:t>
            </a:r>
          </a:p>
          <a:p>
            <a:r>
              <a:rPr lang="en-US" dirty="0"/>
              <a:t>Tuesday’s lecture will be a midterm review</a:t>
            </a:r>
          </a:p>
        </p:txBody>
      </p:sp>
    </p:spTree>
    <p:extLst>
      <p:ext uri="{BB962C8B-B14F-4D97-AF65-F5344CB8AC3E}">
        <p14:creationId xmlns:p14="http://schemas.microsoft.com/office/powerpoint/2010/main" val="92148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713DA-DC37-BA49-ACD1-55FBED3B9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lecture: Relational Database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E20CC-1B4B-EC40-8A3F-DF6B8EAF8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>
                <a:solidFill>
                  <a:schemeClr val="accent6"/>
                </a:solidFill>
              </a:rPr>
              <a:t>Primary</a:t>
            </a:r>
            <a:r>
              <a:rPr lang="en-US" dirty="0"/>
              <a:t> and </a:t>
            </a:r>
            <a:r>
              <a:rPr lang="en-US" b="1" i="1" dirty="0">
                <a:solidFill>
                  <a:schemeClr val="accent6"/>
                </a:solidFill>
              </a:rPr>
              <a:t>unique</a:t>
            </a:r>
            <a:r>
              <a:rPr lang="en-US" b="1" dirty="0"/>
              <a:t> </a:t>
            </a:r>
            <a:r>
              <a:rPr lang="en-US" b="1" i="1" dirty="0">
                <a:solidFill>
                  <a:schemeClr val="accent6"/>
                </a:solidFill>
              </a:rPr>
              <a:t>keys</a:t>
            </a:r>
            <a:r>
              <a:rPr lang="en-US" b="1" dirty="0"/>
              <a:t> </a:t>
            </a:r>
            <a:r>
              <a:rPr lang="en-US" dirty="0"/>
              <a:t>prevent rows from repeating certain columns.</a:t>
            </a:r>
          </a:p>
          <a:p>
            <a:r>
              <a:rPr lang="en-US" b="1" i="1" dirty="0">
                <a:solidFill>
                  <a:schemeClr val="accent6"/>
                </a:solidFill>
              </a:rPr>
              <a:t>Foreign keys </a:t>
            </a:r>
            <a:r>
              <a:rPr lang="en-US" dirty="0"/>
              <a:t>link tables and point to primary/unique keys.</a:t>
            </a:r>
          </a:p>
          <a:p>
            <a:pPr lvl="1"/>
            <a:r>
              <a:rPr lang="en-US" dirty="0"/>
              <a:t>Create </a:t>
            </a:r>
            <a:r>
              <a:rPr lang="en-US" b="1" i="1" dirty="0">
                <a:solidFill>
                  <a:schemeClr val="accent6"/>
                </a:solidFill>
              </a:rPr>
              <a:t>parent/child </a:t>
            </a:r>
            <a:r>
              <a:rPr lang="en-US" dirty="0"/>
              <a:t>table relationships.  Must fill in parent before child.</a:t>
            </a:r>
          </a:p>
          <a:p>
            <a:pPr lvl="1"/>
            <a:r>
              <a:rPr lang="en-US" dirty="0"/>
              <a:t>Parent rows cannot be deleted unless default foreign key behavior is changed.</a:t>
            </a:r>
          </a:p>
          <a:p>
            <a:pPr lvl="2"/>
            <a:r>
              <a:rPr lang="en-US" dirty="0"/>
              <a:t>Must kill children first!</a:t>
            </a:r>
          </a:p>
          <a:p>
            <a:r>
              <a:rPr lang="en-US" dirty="0"/>
              <a:t>Tables can represent </a:t>
            </a:r>
            <a:r>
              <a:rPr lang="en-US" b="1" i="1" dirty="0">
                <a:solidFill>
                  <a:schemeClr val="accent6"/>
                </a:solidFill>
              </a:rPr>
              <a:t>Objects</a:t>
            </a:r>
            <a:r>
              <a:rPr lang="en-US" dirty="0"/>
              <a:t>, </a:t>
            </a:r>
            <a:r>
              <a:rPr lang="en-US" b="1" i="1" dirty="0">
                <a:solidFill>
                  <a:schemeClr val="accent6"/>
                </a:solidFill>
              </a:rPr>
              <a:t>Events</a:t>
            </a:r>
            <a:r>
              <a:rPr lang="en-US" i="1" dirty="0">
                <a:solidFill>
                  <a:schemeClr val="accent6"/>
                </a:solidFill>
              </a:rPr>
              <a:t> </a:t>
            </a:r>
            <a:r>
              <a:rPr lang="en-US" dirty="0"/>
              <a:t>(have time), and </a:t>
            </a:r>
            <a:r>
              <a:rPr lang="en-US" b="1" i="1" dirty="0">
                <a:solidFill>
                  <a:schemeClr val="accent6"/>
                </a:solidFill>
              </a:rPr>
              <a:t>Relationships</a:t>
            </a:r>
            <a:r>
              <a:rPr lang="en-US" i="1" dirty="0">
                <a:solidFill>
                  <a:schemeClr val="accent6"/>
                </a:solidFill>
              </a:rPr>
              <a:t>:</a:t>
            </a:r>
            <a:endParaRPr lang="en-US" i="1" dirty="0"/>
          </a:p>
          <a:p>
            <a:pPr lvl="1"/>
            <a:r>
              <a:rPr lang="en-US" b="1" i="1" dirty="0">
                <a:solidFill>
                  <a:schemeClr val="accent6"/>
                </a:solidFill>
              </a:rPr>
              <a:t>One to many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dirty="0"/>
              <a:t>relationships allow multiple child rows referencing one parent row</a:t>
            </a:r>
          </a:p>
          <a:p>
            <a:pPr lvl="2"/>
            <a:r>
              <a:rPr lang="en-US" dirty="0"/>
              <a:t>Implemented with a single foreign key.</a:t>
            </a:r>
          </a:p>
          <a:p>
            <a:pPr lvl="1"/>
            <a:r>
              <a:rPr lang="en-US" b="1" i="1" dirty="0">
                <a:solidFill>
                  <a:schemeClr val="accent6"/>
                </a:solidFill>
              </a:rPr>
              <a:t>Many to many </a:t>
            </a:r>
            <a:r>
              <a:rPr lang="en-US" dirty="0"/>
              <a:t>relationships link two or more rows</a:t>
            </a:r>
          </a:p>
          <a:p>
            <a:pPr lvl="2"/>
            <a:r>
              <a:rPr lang="en-US" dirty="0"/>
              <a:t>Implemented with a linking table</a:t>
            </a:r>
          </a:p>
          <a:p>
            <a:pPr lvl="1"/>
            <a:r>
              <a:rPr lang="en-US" b="1" i="1" dirty="0">
                <a:solidFill>
                  <a:schemeClr val="accent6"/>
                </a:solidFill>
              </a:rPr>
              <a:t>One to one </a:t>
            </a:r>
            <a:r>
              <a:rPr lang="en-US" dirty="0"/>
              <a:t>relationships create subset tables</a:t>
            </a:r>
          </a:p>
          <a:p>
            <a:pPr lvl="2"/>
            <a:r>
              <a:rPr lang="en-US" dirty="0"/>
              <a:t>Implemented with a single foreign key that is also a unique key.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0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BAC54-4A72-564E-BC1D-4131FBA7F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Schema Design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B3CC6-9CBF-6440-8226-BD7F6299F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List tables</a:t>
            </a:r>
          </a:p>
          <a:p>
            <a:pPr lvl="1"/>
            <a:r>
              <a:rPr lang="en-US" dirty="0"/>
              <a:t>(Objects, events, relationships)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</a:t>
            </a:r>
            <a:r>
              <a:rPr lang="en-US" b="1" dirty="0"/>
              <a:t>primary key</a:t>
            </a:r>
            <a:r>
              <a:rPr lang="en-US" dirty="0"/>
              <a:t> for each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</a:t>
            </a:r>
            <a:r>
              <a:rPr lang="en-US" b="1" dirty="0"/>
              <a:t>foreign keys </a:t>
            </a:r>
            <a:r>
              <a:rPr lang="en-US" dirty="0"/>
              <a:t>to link 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</a:t>
            </a:r>
            <a:r>
              <a:rPr lang="en-US" dirty="0" err="1"/>
              <a:t>uniq</a:t>
            </a:r>
            <a:r>
              <a:rPr lang="en-US" dirty="0"/>
              <a:t> keys and/or optional columns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Refine the design, </a:t>
            </a:r>
            <a:r>
              <a:rPr lang="en-US"/>
              <a:t>revisiting decisions made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9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40CC1-856A-A743-88FB-BA60906EF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to the examples…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8B224-A3E6-E84D-A7BF-E6B9E7473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2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3F41502-141F-784A-9B00-F1C808C20035}"/>
              </a:ext>
            </a:extLst>
          </p:cNvPr>
          <p:cNvGrpSpPr/>
          <p:nvPr/>
        </p:nvGrpSpPr>
        <p:grpSpPr>
          <a:xfrm>
            <a:off x="2252245" y="496971"/>
            <a:ext cx="8521700" cy="5133808"/>
            <a:chOff x="2252245" y="496971"/>
            <a:chExt cx="8521700" cy="513380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280EB9-6D3D-E646-AB8B-98CDF421F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52245" y="496971"/>
              <a:ext cx="8521700" cy="37465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4302DB6-4833-364E-B5DD-E432EBA08B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88937" y="3954379"/>
              <a:ext cx="4013200" cy="1676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210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F22665-0C46-9347-8758-19C011039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50" y="577850"/>
            <a:ext cx="9359900" cy="570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40937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AB00"/>
      </a:accent1>
      <a:accent2>
        <a:srgbClr val="ED4B11"/>
      </a:accent2>
      <a:accent3>
        <a:srgbClr val="A5A5A5"/>
      </a:accent3>
      <a:accent4>
        <a:srgbClr val="FFC000"/>
      </a:accent4>
      <a:accent5>
        <a:srgbClr val="5B9BD5"/>
      </a:accent5>
      <a:accent6>
        <a:srgbClr val="932092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50B7070-F291-BD48-BD16-063ABE220FC2}" vid="{A4957333-41A6-3442-98BC-DB1C2ACD67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22271</TotalTime>
  <Words>207</Words>
  <Application>Microsoft Macintosh PowerPoint</Application>
  <PresentationFormat>Widescreen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Garamond</vt:lpstr>
      <vt:lpstr>Mangal</vt:lpstr>
      <vt:lpstr>Theme1</vt:lpstr>
      <vt:lpstr>EECS-317 Data Management and Information Processing  Lecture 8 –  Relational Database Design Examples</vt:lpstr>
      <vt:lpstr>Announcements</vt:lpstr>
      <vt:lpstr>Last lecture: Relational Database Design</vt:lpstr>
      <vt:lpstr>Database Schema Design steps</vt:lpstr>
      <vt:lpstr>On to the examples…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317 Data Management and Information Processing</dc:title>
  <dc:creator>Stephen Tarzia</dc:creator>
  <cp:lastModifiedBy>Stephen Tarzia</cp:lastModifiedBy>
  <cp:revision>943</cp:revision>
  <cp:lastPrinted>2019-04-25T17:12:19Z</cp:lastPrinted>
  <dcterms:created xsi:type="dcterms:W3CDTF">2017-09-19T21:33:23Z</dcterms:created>
  <dcterms:modified xsi:type="dcterms:W3CDTF">2019-04-26T15:49:10Z</dcterms:modified>
</cp:coreProperties>
</file>