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05" r:id="rId3"/>
    <p:sldId id="332" r:id="rId4"/>
    <p:sldId id="336" r:id="rId5"/>
    <p:sldId id="337" r:id="rId6"/>
    <p:sldId id="338" r:id="rId7"/>
    <p:sldId id="339" r:id="rId8"/>
    <p:sldId id="356" r:id="rId9"/>
    <p:sldId id="342" r:id="rId10"/>
    <p:sldId id="343" r:id="rId11"/>
    <p:sldId id="344" r:id="rId12"/>
    <p:sldId id="350" r:id="rId13"/>
    <p:sldId id="351" r:id="rId14"/>
    <p:sldId id="352" r:id="rId15"/>
    <p:sldId id="353" r:id="rId16"/>
    <p:sldId id="354" r:id="rId17"/>
    <p:sldId id="335" r:id="rId18"/>
    <p:sldId id="357" r:id="rId19"/>
    <p:sldId id="34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7219861-5E0D-C644-9540-737B718C485A}">
          <p14:sldIdLst>
            <p14:sldId id="256"/>
            <p14:sldId id="305"/>
            <p14:sldId id="332"/>
            <p14:sldId id="336"/>
            <p14:sldId id="337"/>
            <p14:sldId id="338"/>
            <p14:sldId id="339"/>
            <p14:sldId id="356"/>
            <p14:sldId id="342"/>
            <p14:sldId id="343"/>
            <p14:sldId id="344"/>
            <p14:sldId id="350"/>
            <p14:sldId id="351"/>
            <p14:sldId id="352"/>
            <p14:sldId id="353"/>
            <p14:sldId id="354"/>
            <p14:sldId id="335"/>
            <p14:sldId id="357"/>
            <p14:sldId id="34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2092"/>
    <a:srgbClr val="DC5CDA"/>
    <a:srgbClr val="942092"/>
    <a:srgbClr val="FF9300"/>
    <a:srgbClr val="FFC000"/>
    <a:srgbClr val="70AD47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16"/>
    <p:restoredTop sz="88321"/>
  </p:normalViewPr>
  <p:slideViewPr>
    <p:cSldViewPr snapToGrid="0" snapToObjects="1">
      <p:cViewPr varScale="1">
        <p:scale>
          <a:sx n="76" d="100"/>
          <a:sy n="76" d="100"/>
        </p:scale>
        <p:origin x="200" y="320"/>
      </p:cViewPr>
      <p:guideLst/>
    </p:cSldViewPr>
  </p:slideViewPr>
  <p:notesTextViewPr>
    <p:cViewPr>
      <p:scale>
        <a:sx n="85" d="100"/>
        <a:sy n="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91097-98C8-FE45-B63E-A689361303E4}" type="datetimeFigureOut">
              <a:rPr lang="en-US" smtClean="0"/>
              <a:t>4/18/19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BE98C-46CD-DF40-A244-A5625579B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57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34C72-D733-5448-A03C-2F9CE3C7CCB3}" type="datetimeFigureOut">
              <a:rPr lang="en-US" smtClean="0"/>
              <a:t>4/18/19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B1E31-8139-D340-BE89-3F6CE06B3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76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B1E31-8139-D340-BE89-3F6CE06B35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08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B1E31-8139-D340-BE89-3F6CE06B353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98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99569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28CB909-01C5-0048-81B0-8604E356718E}" type="datetimeFigureOut">
              <a:rPr lang="en-US" smtClean="0"/>
              <a:t>4/18/19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E8D68A-910C-AD49-B346-DB250699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28CB909-01C5-0048-81B0-8604E356718E}" type="datetimeFigureOut">
              <a:rPr lang="en-US" smtClean="0"/>
              <a:t>4/18/19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E8D68A-910C-AD49-B346-DB250699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66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202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661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71" y="154984"/>
            <a:ext cx="11639227" cy="8059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471" y="1084881"/>
            <a:ext cx="5756329" cy="56258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84882"/>
            <a:ext cx="5730498" cy="56258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02132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75" y="139485"/>
            <a:ext cx="11747715" cy="88340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474" y="1143794"/>
            <a:ext cx="5765101" cy="530023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475" y="1794724"/>
            <a:ext cx="5765101" cy="493154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143794"/>
            <a:ext cx="5807989" cy="530023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1794723"/>
            <a:ext cx="5807988" cy="493154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3881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4795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1656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28CB909-01C5-0048-81B0-8604E356718E}" type="datetimeFigureOut">
              <a:rPr lang="en-US" smtClean="0"/>
              <a:t>4/18/19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E8D68A-910C-AD49-B346-DB250699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36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28CB909-01C5-0048-81B0-8604E356718E}" type="datetimeFigureOut">
              <a:rPr lang="en-US" smtClean="0"/>
              <a:t>4/18/19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E8D68A-910C-AD49-B346-DB250699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79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3471" y="154983"/>
            <a:ext cx="11639227" cy="8834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471" y="1146875"/>
            <a:ext cx="11639227" cy="5594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65589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83403"/>
            <a:ext cx="9144000" cy="3433436"/>
          </a:xfrm>
        </p:spPr>
        <p:txBody>
          <a:bodyPr anchor="ctr">
            <a:normAutofit fontScale="90000"/>
          </a:bodyPr>
          <a:lstStyle/>
          <a:p>
            <a:r>
              <a:rPr lang="en-US" sz="5400" dirty="0">
                <a:solidFill>
                  <a:schemeClr val="tx1"/>
                </a:solidFill>
              </a:rPr>
              <a:t>EECS-317 Data Management and Information Processing</a:t>
            </a:r>
            <a:br>
              <a:rPr lang="en-US" sz="5400" dirty="0">
                <a:solidFill>
                  <a:schemeClr val="tx1"/>
                </a:solidFill>
              </a:rPr>
            </a:br>
            <a:br>
              <a:rPr lang="en-US" sz="1800" dirty="0"/>
            </a:br>
            <a:r>
              <a:rPr lang="en-US" dirty="0"/>
              <a:t>Lecture 6 </a:t>
            </a:r>
            <a:r>
              <a:rPr lang="mr-IN" dirty="0"/>
              <a:t>–</a:t>
            </a:r>
            <a:r>
              <a:rPr lang="en-US" dirty="0"/>
              <a:t> Combining SELECTs, Advanced Predicates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02995"/>
            <a:ext cx="9144000" cy="1135251"/>
          </a:xfrm>
        </p:spPr>
        <p:txBody>
          <a:bodyPr>
            <a:normAutofit/>
          </a:bodyPr>
          <a:lstStyle/>
          <a:p>
            <a:r>
              <a:rPr lang="en-US" sz="2800" dirty="0"/>
              <a:t>Steve </a:t>
            </a:r>
            <a:r>
              <a:rPr lang="en-US" sz="2800" dirty="0" err="1"/>
              <a:t>Tarzia</a:t>
            </a:r>
            <a:endParaRPr lang="en-US" sz="2800" dirty="0"/>
          </a:p>
          <a:p>
            <a:r>
              <a:rPr lang="en-US" sz="2800" dirty="0"/>
              <a:t>Spring 2019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30" y="6024402"/>
            <a:ext cx="2895814" cy="36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879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Summing an indicator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Two ways to count recipes with “salsa” in description: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SELECT COUNT(*) FROM Recipes WHERE </a:t>
            </a:r>
            <a:r>
              <a:rPr lang="en-US" b="1" dirty="0" err="1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RecipeTitle</a:t>
            </a:r>
            <a:r>
              <a:rPr lang="en-US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LIKE "%salsa%”;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WHERE</a:t>
            </a:r>
            <a:r>
              <a:rPr lang="en-US" dirty="0">
                <a:ea typeface="Andale Mono" charset="0"/>
                <a:cs typeface="Andale Mono" charset="0"/>
              </a:rPr>
              <a:t> clause keeps just the rows matching “salsa,” then these rows are counted.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SELECT SUM(</a:t>
            </a:r>
            <a:r>
              <a:rPr lang="en-US" b="1" dirty="0" err="1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RecipeTitle</a:t>
            </a:r>
            <a:r>
              <a:rPr lang="en-US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LIKE "%salsa%"</a:t>
            </a:r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  <a:b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</a:br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FROM Recipes;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a typeface="Andale Mono" charset="0"/>
                <a:cs typeface="Andale Mono" charset="0"/>
              </a:rPr>
              <a:t>A column is created for every recipe indicating whether its title matches “salsa” or not.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a typeface="Andale Mono" charset="0"/>
                <a:cs typeface="Andale Mono" charset="0"/>
              </a:rPr>
              <a:t>Column’s value will be </a:t>
            </a:r>
            <a:r>
              <a:rPr lang="en-US" b="1" dirty="0">
                <a:solidFill>
                  <a:schemeClr val="accent6"/>
                </a:solidFill>
                <a:ea typeface="Andale Mono" charset="0"/>
                <a:cs typeface="Andale Mono" charset="0"/>
              </a:rPr>
              <a:t>1</a:t>
            </a:r>
            <a:r>
              <a:rPr lang="en-US" dirty="0">
                <a:ea typeface="Andale Mono" charset="0"/>
                <a:cs typeface="Andale Mono" charset="0"/>
              </a:rPr>
              <a:t> if it matches and </a:t>
            </a:r>
            <a:r>
              <a:rPr lang="en-US" b="1" dirty="0">
                <a:solidFill>
                  <a:schemeClr val="accent6"/>
                </a:solidFill>
                <a:ea typeface="Andale Mono" charset="0"/>
                <a:cs typeface="Andale Mono" charset="0"/>
              </a:rPr>
              <a:t>0</a:t>
            </a:r>
            <a:r>
              <a:rPr lang="en-US" dirty="0">
                <a:ea typeface="Andale Mono" charset="0"/>
                <a:cs typeface="Andale Mono" charset="0"/>
              </a:rPr>
              <a:t> if not.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a typeface="Andale Mono" charset="0"/>
                <a:cs typeface="Andale Mono" charset="0"/>
              </a:rPr>
              <a:t>Sum of all the ones and zeros will be the count of matching recipes.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a typeface="Andale Mono" charset="0"/>
                <a:cs typeface="Andale Mono" charset="0"/>
              </a:rPr>
              <a:t>First approach is easier to understand, but second is shorter.</a:t>
            </a:r>
          </a:p>
        </p:txBody>
      </p:sp>
    </p:spTree>
    <p:extLst>
      <p:ext uri="{BB962C8B-B14F-4D97-AF65-F5344CB8AC3E}">
        <p14:creationId xmlns:p14="http://schemas.microsoft.com/office/powerpoint/2010/main" val="1030674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CASE</a:t>
            </a:r>
            <a:r>
              <a:rPr lang="en-US" dirty="0"/>
              <a:t> conditional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programming languages have 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if </a:t>
            </a:r>
            <a:r>
              <a:rPr lang="mr-IN" sz="2400" b="1" dirty="0">
                <a:latin typeface="Courier New" charset="0"/>
                <a:ea typeface="Courier New" charset="0"/>
                <a:cs typeface="Courier New" charset="0"/>
              </a:rPr>
              <a:t>…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then </a:t>
            </a:r>
            <a:r>
              <a:rPr lang="mr-IN" sz="2400" b="1" dirty="0">
                <a:latin typeface="Courier New" charset="0"/>
                <a:ea typeface="Courier New" charset="0"/>
                <a:cs typeface="Courier New" charset="0"/>
              </a:rPr>
              <a:t>…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else </a:t>
            </a:r>
            <a:r>
              <a:rPr lang="mr-IN" sz="2400" b="1" dirty="0">
                <a:latin typeface="Courier New" charset="0"/>
                <a:ea typeface="Courier New" charset="0"/>
                <a:cs typeface="Courier New" charset="0"/>
              </a:rPr>
              <a:t>…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/>
              <a:t>expressions.</a:t>
            </a:r>
          </a:p>
          <a:p>
            <a:r>
              <a:rPr lang="en-US" dirty="0"/>
              <a:t>SQL’s equivalent is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CASE</a:t>
            </a:r>
            <a:r>
              <a:rPr lang="en-US" dirty="0"/>
              <a:t>:</a:t>
            </a:r>
          </a:p>
          <a:p>
            <a:pPr marL="457200" lvl="1" indent="0" algn="ctr">
              <a:buNone/>
            </a:pPr>
            <a:r>
              <a:rPr lang="en-US" sz="3200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CASE WHEN </a:t>
            </a:r>
            <a:r>
              <a:rPr lang="mr-IN" sz="3200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…</a:t>
            </a:r>
            <a:r>
              <a:rPr lang="en-US" sz="3200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THEN </a:t>
            </a:r>
            <a:r>
              <a:rPr lang="mr-IN" sz="3200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…</a:t>
            </a:r>
            <a:r>
              <a:rPr lang="en-US" sz="3200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ELSE </a:t>
            </a:r>
            <a:r>
              <a:rPr lang="mr-IN" sz="3200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…</a:t>
            </a:r>
            <a:r>
              <a:rPr lang="en-US" sz="3200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END</a:t>
            </a:r>
          </a:p>
          <a:p>
            <a:r>
              <a:rPr lang="en-US" dirty="0"/>
              <a:t>Condition after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WHEN</a:t>
            </a:r>
            <a:r>
              <a:rPr lang="en-US" dirty="0"/>
              <a:t> is checked for true/false (1/0)</a:t>
            </a:r>
          </a:p>
          <a:p>
            <a:pPr lvl="1"/>
            <a:r>
              <a:rPr lang="en-US" dirty="0"/>
              <a:t>If the condition is true, then the expression after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THEN</a:t>
            </a:r>
            <a:r>
              <a:rPr lang="en-US" dirty="0"/>
              <a:t> is used</a:t>
            </a:r>
          </a:p>
          <a:p>
            <a:pPr lvl="1"/>
            <a:r>
              <a:rPr lang="en-US" dirty="0"/>
              <a:t>Otherwise (if the condition is false), then the expression after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ELSE</a:t>
            </a:r>
            <a:r>
              <a:rPr lang="en-US" dirty="0"/>
              <a:t> is used</a:t>
            </a:r>
          </a:p>
          <a:p>
            <a:pPr lvl="1"/>
            <a:endParaRPr lang="en-US" dirty="0"/>
          </a:p>
          <a:p>
            <a:r>
              <a:rPr lang="en-US" dirty="0"/>
              <a:t>For example, print </a:t>
            </a:r>
            <a:r>
              <a:rPr lang="en-US" i="1" dirty="0" err="1"/>
              <a:t>firstName</a:t>
            </a:r>
            <a:r>
              <a:rPr lang="en-US" dirty="0"/>
              <a:t> for children or </a:t>
            </a:r>
            <a:r>
              <a:rPr lang="en-US" i="1" dirty="0" err="1"/>
              <a:t>Mr</a:t>
            </a:r>
            <a:r>
              <a:rPr lang="en-US" i="1" dirty="0"/>
              <a:t>/</a:t>
            </a:r>
            <a:r>
              <a:rPr lang="en-US" i="1" dirty="0" err="1"/>
              <a:t>Ms</a:t>
            </a:r>
            <a:r>
              <a:rPr lang="en-US" i="1" dirty="0"/>
              <a:t> </a:t>
            </a:r>
            <a:r>
              <a:rPr lang="en-US" i="1" dirty="0" err="1"/>
              <a:t>lastName</a:t>
            </a:r>
            <a:r>
              <a:rPr lang="en-US" i="1" dirty="0"/>
              <a:t> </a:t>
            </a:r>
            <a:r>
              <a:rPr lang="en-US" dirty="0"/>
              <a:t>for adults: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accent6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en-US" sz="2400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SELECT </a:t>
            </a:r>
            <a:r>
              <a:rPr lang="en-US" sz="2400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CASE WHEN </a:t>
            </a:r>
            <a:r>
              <a:rPr lang="en-US" sz="2400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age&lt;18 </a:t>
            </a:r>
            <a:r>
              <a:rPr lang="en-US" sz="2400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THEN</a:t>
            </a:r>
            <a:r>
              <a:rPr lang="en-US" sz="2400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firstName</a:t>
            </a:r>
            <a:r>
              <a:rPr lang="en-US" sz="2400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  <a:br>
              <a:rPr lang="en-US" sz="2400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400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2400" b="1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(CASE WHEN </a:t>
            </a:r>
            <a:r>
              <a:rPr lang="en-US" sz="2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gender="male" </a:t>
            </a:r>
            <a:r>
              <a:rPr lang="en-US" sz="2400" b="1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THEN</a:t>
            </a:r>
            <a:r>
              <a:rPr lang="en-US" sz="2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 "Mr. " </a:t>
            </a:r>
            <a:r>
              <a:rPr lang="en-US" sz="2400" b="1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  <a:r>
              <a:rPr lang="en-US" sz="2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 "Ms. " </a:t>
            </a:r>
            <a:r>
              <a:rPr lang="en-US" sz="2400" b="1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br>
              <a:rPr lang="en-US" sz="2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   || </a:t>
            </a:r>
            <a:r>
              <a:rPr lang="en-US" sz="2400" dirty="0" err="1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lastName</a:t>
            </a:r>
            <a:r>
              <a:rPr lang="en-US" sz="2400" b="1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  <a:r>
              <a:rPr lang="en-US" sz="24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en-US" sz="2400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FROM people;</a:t>
            </a:r>
          </a:p>
        </p:txBody>
      </p:sp>
    </p:spTree>
    <p:extLst>
      <p:ext uri="{BB962C8B-B14F-4D97-AF65-F5344CB8AC3E}">
        <p14:creationId xmlns:p14="http://schemas.microsoft.com/office/powerpoint/2010/main" val="945392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>
          <a:xfrm>
            <a:off x="1921790" y="1623461"/>
            <a:ext cx="5687877" cy="146797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471" y="1654457"/>
            <a:ext cx="11639227" cy="508730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SELECT </a:t>
            </a:r>
            <a:r>
              <a:rPr lang="en-US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CASE WHEN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CategoryID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=2</a:t>
            </a:r>
            <a:br>
              <a:rPr lang="en-US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   </a:t>
            </a:r>
            <a:r>
              <a:rPr lang="en-US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THEN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"Bike"</a:t>
            </a:r>
            <a:br>
              <a:rPr lang="en-US" dirty="0">
                <a:solidFill>
                  <a:schemeClr val="accent4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</a:b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   </a:t>
            </a:r>
            <a:r>
              <a:rPr lang="en-US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dirty="0" err="1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ProductName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FROM Products;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CASE</a:t>
            </a:r>
            <a:r>
              <a:rPr lang="en-US" dirty="0"/>
              <a:t> in more detail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4218" y="3801377"/>
            <a:ext cx="3227702" cy="3056623"/>
          </a:xfrm>
          <a:prstGeom prst="rect">
            <a:avLst/>
          </a:prstGeom>
        </p:spPr>
      </p:pic>
      <p:sp>
        <p:nvSpPr>
          <p:cNvPr id="5" name="Left Brace 4"/>
          <p:cNvSpPr/>
          <p:nvPr/>
        </p:nvSpPr>
        <p:spPr>
          <a:xfrm rot="5400000">
            <a:off x="5845075" y="106843"/>
            <a:ext cx="261258" cy="2833974"/>
          </a:xfrm>
          <a:prstGeom prst="leftBrace">
            <a:avLst>
              <a:gd name="adj1" fmla="val 40044"/>
              <a:gd name="adj2" fmla="val 50000"/>
            </a:avLst>
          </a:prstGeom>
          <a:ln w="19050"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07672" y="1024263"/>
            <a:ext cx="6996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WHEN</a:t>
            </a:r>
            <a:r>
              <a:rPr lang="en-US" sz="2400" dirty="0"/>
              <a:t> condition is tested for every row, giving </a:t>
            </a:r>
            <a:r>
              <a:rPr lang="en-US" sz="2400" i="1" dirty="0"/>
              <a:t>true</a:t>
            </a:r>
            <a:r>
              <a:rPr lang="en-US" sz="2400" dirty="0"/>
              <a:t> or </a:t>
            </a:r>
            <a:r>
              <a:rPr lang="en-US" sz="2400" i="1" dirty="0"/>
              <a:t>false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162373" y="2424793"/>
            <a:ext cx="759417" cy="891014"/>
          </a:xfrm>
          <a:prstGeom prst="straightConnector1">
            <a:avLst/>
          </a:prstGeom>
          <a:ln w="19050">
            <a:solidFill>
              <a:schemeClr val="tx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3471" y="3338224"/>
            <a:ext cx="37740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If condition is </a:t>
            </a:r>
            <a:r>
              <a:rPr lang="en-US" sz="2800" i="1" dirty="0">
                <a:solidFill>
                  <a:schemeClr val="accent4">
                    <a:lumMod val="50000"/>
                  </a:schemeClr>
                </a:solidFill>
              </a:rPr>
              <a:t>true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 then use the first value.</a:t>
            </a:r>
          </a:p>
          <a:p>
            <a:endParaRPr lang="en-US" sz="2800" dirty="0"/>
          </a:p>
          <a:p>
            <a:r>
              <a:rPr lang="en-US" sz="2800" dirty="0">
                <a:solidFill>
                  <a:schemeClr val="accent1"/>
                </a:solidFill>
              </a:rPr>
              <a:t>If condition is </a:t>
            </a:r>
            <a:r>
              <a:rPr lang="en-US" sz="2800" i="1" dirty="0">
                <a:solidFill>
                  <a:schemeClr val="accent1"/>
                </a:solidFill>
              </a:rPr>
              <a:t>false</a:t>
            </a:r>
            <a:r>
              <a:rPr lang="en-US" sz="2800" dirty="0">
                <a:solidFill>
                  <a:schemeClr val="accent1"/>
                </a:solidFill>
              </a:rPr>
              <a:t> then use the second value.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471620" y="3122427"/>
            <a:ext cx="728421" cy="1542563"/>
          </a:xfrm>
          <a:prstGeom prst="straightConnector1">
            <a:avLst/>
          </a:prstGeom>
          <a:ln w="19050">
            <a:solidFill>
              <a:schemeClr val="tx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786018" y="3432045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Output:</a:t>
            </a:r>
          </a:p>
        </p:txBody>
      </p:sp>
    </p:spTree>
    <p:extLst>
      <p:ext uri="{BB962C8B-B14F-4D97-AF65-F5344CB8AC3E}">
        <p14:creationId xmlns:p14="http://schemas.microsoft.com/office/powerpoint/2010/main" val="143202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Andale Mono" charset="0"/>
                <a:cs typeface="Andale Mono" charset="0"/>
              </a:rPr>
              <a:t>Another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CASE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say we want to print “sale prices” for products that are overstocked.  Any products with 20 or more items in stock are discounted 25%, but other products remain at regular retail price.</a:t>
            </a:r>
          </a:p>
          <a:p>
            <a:endParaRPr lang="en-US" sz="1600" dirty="0"/>
          </a:p>
          <a:p>
            <a:pPr marL="457200" lvl="1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SELECT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ProductName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QuantityOnHand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RetailPrice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,</a:t>
            </a:r>
            <a:br>
              <a:rPr lang="en-US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CASE WHEN </a:t>
            </a:r>
            <a:r>
              <a:rPr lang="en-US" dirty="0" err="1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QuantityOnHand</a:t>
            </a:r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&gt;= 20 </a:t>
            </a:r>
            <a:r>
              <a:rPr lang="en-US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THEN</a:t>
            </a:r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0.75*</a:t>
            </a:r>
            <a:r>
              <a:rPr lang="en-US" dirty="0" err="1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RetailPrice</a:t>
            </a:r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RetailPrice</a:t>
            </a:r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AS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SalePrice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FROM Products;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360" y="4270291"/>
            <a:ext cx="5252491" cy="278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514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CASE</a:t>
            </a:r>
            <a:r>
              <a:rPr lang="en-US" dirty="0"/>
              <a:t> can also be used in filters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ea typeface="Andale Mono" charset="0"/>
                <a:cs typeface="Andale Mono" charset="0"/>
              </a:rPr>
              <a:t>Print customers named “Martin” but refer to the first name in the friendly state of California and the last name elsewhere.</a:t>
            </a:r>
          </a:p>
          <a:p>
            <a:pPr marL="0" indent="0">
              <a:buNone/>
            </a:pPr>
            <a:endParaRPr lang="en-US" sz="2000" dirty="0">
              <a:ea typeface="Andale Mono" charset="0"/>
              <a:cs typeface="Andale Mono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SELECT * FROM Customers WHERE </a:t>
            </a:r>
            <a:r>
              <a:rPr lang="en-US" sz="2400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CASE WHEN </a:t>
            </a:r>
            <a:r>
              <a:rPr lang="en-US" sz="2400" dirty="0" err="1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CustState</a:t>
            </a:r>
            <a:r>
              <a:rPr lang="en-US" sz="2400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= "CA" </a:t>
            </a:r>
            <a:r>
              <a:rPr lang="en-US" sz="2400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THEN</a:t>
            </a:r>
            <a:r>
              <a:rPr lang="en-US" sz="2400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CustFirstName</a:t>
            </a:r>
            <a:r>
              <a:rPr lang="en-US" sz="2400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  <a:r>
              <a:rPr lang="en-US" sz="2400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CustLastName</a:t>
            </a:r>
            <a:r>
              <a:rPr lang="en-US" sz="2400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en-US" sz="2400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= "Martin";</a:t>
            </a:r>
          </a:p>
          <a:p>
            <a:pPr marL="0" indent="0">
              <a:buNone/>
            </a:pPr>
            <a:endParaRPr lang="en-US" sz="2400" dirty="0">
              <a:latin typeface="Andale Mono" charset="0"/>
              <a:ea typeface="Andale Mono" charset="0"/>
              <a:cs typeface="Andale Mono" charset="0"/>
            </a:endParaRPr>
          </a:p>
          <a:p>
            <a:pPr marL="0" indent="0">
              <a:buNone/>
            </a:pPr>
            <a:r>
              <a:rPr lang="en-US" sz="2400" i="1" dirty="0">
                <a:ea typeface="Andale Mono" charset="0"/>
                <a:cs typeface="Andale Mono" charset="0"/>
              </a:rPr>
              <a:t>Incidentally, this is equivalent to:</a:t>
            </a:r>
          </a:p>
          <a:p>
            <a:pPr marL="0" indent="0">
              <a:buNone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SELECT * FROM Customers WHERE</a:t>
            </a:r>
            <a:br>
              <a:rPr lang="en-US" sz="24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 (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CustState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= "CA" AND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CustFirstName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= "Martin")</a:t>
            </a:r>
            <a:br>
              <a:rPr lang="en-US" sz="24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 OR (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CustState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!= "CA" AND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CustLastName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= "Martin");</a:t>
            </a:r>
          </a:p>
        </p:txBody>
      </p:sp>
    </p:spTree>
    <p:extLst>
      <p:ext uri="{BB962C8B-B14F-4D97-AF65-F5344CB8AC3E}">
        <p14:creationId xmlns:p14="http://schemas.microsoft.com/office/powerpoint/2010/main" val="939717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Tell me if each recipe is vegetarian, and if not, then name the meat ingredient.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40573" y="2360023"/>
            <a:ext cx="9212877" cy="3012077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SELECT </a:t>
            </a:r>
            <a:r>
              <a:rPr lang="en-US" sz="2000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RecipeTitle</a:t>
            </a:r>
            <a:r>
              <a:rPr lang="en-US" sz="2000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|| </a:t>
            </a:r>
            <a:br>
              <a:rPr lang="en-US" sz="2000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CASE WHEN </a:t>
            </a:r>
            <a:r>
              <a:rPr lang="en-US" sz="2000" dirty="0" err="1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IngredientName</a:t>
            </a:r>
            <a:r>
              <a:rPr lang="en-US" sz="2000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IS NULL 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THEN</a:t>
            </a:r>
            <a:r>
              <a:rPr lang="en-US" sz="2000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" is vegetarian"</a:t>
            </a:r>
            <a:br>
              <a:rPr lang="en-US" sz="2000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  <a:r>
              <a:rPr lang="en-US" sz="2000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" is not vegetarian because it contains "</a:t>
            </a:r>
            <a:br>
              <a:rPr lang="en-US" sz="2000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      || </a:t>
            </a:r>
            <a:r>
              <a:rPr lang="en-US" sz="2000" dirty="0" err="1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IngredientName</a:t>
            </a:r>
            <a:r>
              <a:rPr lang="en-US" sz="2000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END || ".")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AS announcement</a:t>
            </a:r>
            <a:br>
              <a:rPr lang="en-US" sz="20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FROM Recipes LEFT NATURAL JOIN</a:t>
            </a:r>
            <a:br>
              <a:rPr lang="en-US" sz="20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(SELECT * FROM </a:t>
            </a:r>
            <a:r>
              <a:rPr lang="en-US" sz="2000" dirty="0" err="1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Recipe_Ingredients</a:t>
            </a:r>
            <a:br>
              <a:rPr lang="en-US" sz="20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  LEFT JOIN Ingredients ON</a:t>
            </a:r>
            <a:br>
              <a:rPr lang="en-US" sz="20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Recipe_Ingredients.IngredientID</a:t>
            </a:r>
            <a:r>
              <a:rPr lang="en-US" sz="20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sz="2000" dirty="0" err="1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Ingredients.IngredientID</a:t>
            </a:r>
            <a:r>
              <a:rPr lang="en-US" sz="20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br>
              <a:rPr lang="en-US" sz="20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  WHERE </a:t>
            </a:r>
            <a:r>
              <a:rPr lang="en-US" sz="2000" dirty="0" err="1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IngredientClassID</a:t>
            </a:r>
            <a:r>
              <a:rPr lang="en-US" sz="2000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 IN (2,10))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Left Brace 5"/>
          <p:cNvSpPr/>
          <p:nvPr/>
        </p:nvSpPr>
        <p:spPr>
          <a:xfrm>
            <a:off x="2579316" y="2401161"/>
            <a:ext cx="261257" cy="1082267"/>
          </a:xfrm>
          <a:prstGeom prst="leftBrace">
            <a:avLst>
              <a:gd name="adj1" fmla="val 32089"/>
              <a:gd name="adj2" fmla="val 50000"/>
            </a:avLst>
          </a:prstGeom>
          <a:ln w="19050"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2577336" y="3851564"/>
            <a:ext cx="263237" cy="1007422"/>
          </a:xfrm>
          <a:prstGeom prst="leftBrace">
            <a:avLst>
              <a:gd name="adj1" fmla="val 32089"/>
              <a:gd name="adj2" fmla="val 50000"/>
            </a:avLst>
          </a:prstGeom>
          <a:ln w="19050"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3756" y="2557153"/>
            <a:ext cx="2529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Print a different message for veg/meat recipes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9510" y="3893610"/>
            <a:ext cx="2529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LEFT JOIN </a:t>
            </a:r>
            <a:r>
              <a:rPr lang="en-US" dirty="0"/>
              <a:t>with a table printing only the meat/seafood recipe steps</a:t>
            </a:r>
          </a:p>
        </p:txBody>
      </p:sp>
      <p:sp>
        <p:nvSpPr>
          <p:cNvPr id="11" name="Left Brace 10"/>
          <p:cNvSpPr/>
          <p:nvPr/>
        </p:nvSpPr>
        <p:spPr>
          <a:xfrm rot="16200000">
            <a:off x="7690745" y="4667902"/>
            <a:ext cx="261257" cy="816753"/>
          </a:xfrm>
          <a:prstGeom prst="leftBrace">
            <a:avLst>
              <a:gd name="adj1" fmla="val 32089"/>
              <a:gd name="adj2" fmla="val 50000"/>
            </a:avLst>
          </a:prstGeom>
          <a:ln w="19050"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874151" y="5156107"/>
            <a:ext cx="1894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Meat or seafood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510" y="5884620"/>
            <a:ext cx="117242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*Note that a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NATURAL JOIN </a:t>
            </a:r>
            <a:r>
              <a:rPr lang="en-US" sz="2000" dirty="0"/>
              <a:t>cannot be used between </a:t>
            </a:r>
            <a:r>
              <a:rPr lang="en-US" sz="2000" dirty="0" err="1"/>
              <a:t>Recipe_Ingredients</a:t>
            </a:r>
            <a:r>
              <a:rPr lang="en-US" sz="2000" dirty="0"/>
              <a:t> and Ingredients because they have two columns in common (</a:t>
            </a:r>
            <a:r>
              <a:rPr lang="en-US" sz="2000" dirty="0" err="1"/>
              <a:t>IngredientID</a:t>
            </a:r>
            <a:r>
              <a:rPr lang="en-US" sz="2000" dirty="0"/>
              <a:t> and </a:t>
            </a:r>
            <a:r>
              <a:rPr lang="en-US" sz="2000" dirty="0" err="1"/>
              <a:t>MeasureAmountID</a:t>
            </a:r>
            <a:r>
              <a:rPr lang="en-US" sz="2000" dirty="0"/>
              <a:t>) and </a:t>
            </a:r>
            <a:r>
              <a:rPr lang="en-US" sz="2000" dirty="0" err="1"/>
              <a:t>MeasureAmountID</a:t>
            </a:r>
            <a:r>
              <a:rPr lang="en-US" sz="2000" dirty="0"/>
              <a:t> does not always match.</a:t>
            </a:r>
          </a:p>
        </p:txBody>
      </p:sp>
    </p:spTree>
    <p:extLst>
      <p:ext uri="{BB962C8B-B14F-4D97-AF65-F5344CB8AC3E}">
        <p14:creationId xmlns:p14="http://schemas.microsoft.com/office/powerpoint/2010/main" val="124052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  <p:bldP spid="7" grpId="0" animBg="1"/>
      <p:bldP spid="8" grpId="0"/>
      <p:bldP spid="9" grpId="0"/>
      <p:bldP spid="11" grpId="0" animBg="1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result: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7827" y="154983"/>
            <a:ext cx="8066771" cy="6718892"/>
          </a:xfrm>
        </p:spPr>
      </p:pic>
      <p:sp>
        <p:nvSpPr>
          <p:cNvPr id="5" name="Left Brace 4"/>
          <p:cNvSpPr/>
          <p:nvPr/>
        </p:nvSpPr>
        <p:spPr>
          <a:xfrm>
            <a:off x="3004458" y="4524498"/>
            <a:ext cx="261257" cy="653142"/>
          </a:xfrm>
          <a:prstGeom prst="leftBrace">
            <a:avLst>
              <a:gd name="adj1" fmla="val 32089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" name="TextBox 5"/>
          <p:cNvSpPr txBox="1"/>
          <p:nvPr/>
        </p:nvSpPr>
        <p:spPr>
          <a:xfrm>
            <a:off x="97373" y="4524498"/>
            <a:ext cx="29070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Could change the query to eliminate this duplication.</a:t>
            </a:r>
          </a:p>
        </p:txBody>
      </p:sp>
    </p:spTree>
    <p:extLst>
      <p:ext uri="{BB962C8B-B14F-4D97-AF65-F5344CB8AC3E}">
        <p14:creationId xmlns:p14="http://schemas.microsoft.com/office/powerpoint/2010/main" val="1752816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03071"/>
            <a:ext cx="11768667" cy="427281"/>
          </a:xfrm>
        </p:spPr>
        <p:txBody>
          <a:bodyPr>
            <a:noAutofit/>
          </a:bodyPr>
          <a:lstStyle/>
          <a:p>
            <a:pPr algn="ctr"/>
            <a:r>
              <a:rPr lang="en-US" sz="2400" dirty="0"/>
              <a:t>Recipes: Print every pair of recipes and the number of ingredients they share in common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599" y="3766470"/>
            <a:ext cx="8587519" cy="3134445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DF2BD4E-35E9-C441-ACC7-4047D3D2E9D5}"/>
              </a:ext>
            </a:extLst>
          </p:cNvPr>
          <p:cNvSpPr txBox="1"/>
          <p:nvPr/>
        </p:nvSpPr>
        <p:spPr>
          <a:xfrm>
            <a:off x="718522" y="717250"/>
            <a:ext cx="107380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SELECT r1.RecipeTitle, r2.RecipeTitle, 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COUNT(i2.IngredientID) AS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common_ingredients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FROM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Recipes AS r1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CROSS JOIN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Recipes AS r2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JOIN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Recipe_Ingredients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AS i1 ON r1.RecipeID = i1.RecipeID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LEFT JOIN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Recipe_Ingredients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AS i2 ON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r2.RecipeID = i2.RecipeID AND i1.IngredientID=i2.IngredientID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GROUP BY r1.RecipeID, r2.RecipeID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HAVING r1.RecipeID &lt; r2.RecipeID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ORDER BY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common_ingredients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DESC;</a:t>
            </a:r>
          </a:p>
        </p:txBody>
      </p:sp>
    </p:spTree>
    <p:extLst>
      <p:ext uri="{BB962C8B-B14F-4D97-AF65-F5344CB8AC3E}">
        <p14:creationId xmlns:p14="http://schemas.microsoft.com/office/powerpoint/2010/main" val="119824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2449"/>
            <a:ext cx="10515600" cy="609600"/>
          </a:xfrm>
        </p:spPr>
        <p:txBody>
          <a:bodyPr>
            <a:noAutofit/>
          </a:bodyPr>
          <a:lstStyle/>
          <a:p>
            <a:r>
              <a:rPr lang="en-US" sz="2400" dirty="0"/>
              <a:t>“Show me all ingredients and any recipes they’re used in” (108 rows)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2295949"/>
            <a:ext cx="10160000" cy="3708400"/>
          </a:xfrm>
        </p:spPr>
      </p:pic>
      <p:sp>
        <p:nvSpPr>
          <p:cNvPr id="3" name="TextBox 2"/>
          <p:cNvSpPr txBox="1"/>
          <p:nvPr/>
        </p:nvSpPr>
        <p:spPr>
          <a:xfrm>
            <a:off x="838200" y="867508"/>
            <a:ext cx="1033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SELECT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IngredientName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RecipeTitle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FROM Ingredients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LEFT JOIN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Recipe_Ingredients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ON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Ingredients.IngredientID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Recipe_Ingredients.IngredientID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LEFT NATURAL JOIN Recipes;</a:t>
            </a:r>
          </a:p>
        </p:txBody>
      </p:sp>
    </p:spTree>
    <p:extLst>
      <p:ext uri="{BB962C8B-B14F-4D97-AF65-F5344CB8AC3E}">
        <p14:creationId xmlns:p14="http://schemas.microsoft.com/office/powerpoint/2010/main" val="1631731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UNION</a:t>
            </a:r>
            <a:r>
              <a:rPr lang="en-US" dirty="0"/>
              <a:t>,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INTERSECT</a:t>
            </a:r>
            <a:r>
              <a:rPr lang="en-US" dirty="0"/>
              <a:t>, and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EXCEPT</a:t>
            </a:r>
          </a:p>
          <a:p>
            <a:r>
              <a:rPr lang="en-US" dirty="0">
                <a:ea typeface="Andale Mono" charset="0"/>
                <a:cs typeface="Andale Mono" charset="0"/>
              </a:rPr>
              <a:t>Used to combine two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SELECT</a:t>
            </a:r>
            <a:r>
              <a:rPr lang="en-US" dirty="0">
                <a:ea typeface="Andale Mono" charset="0"/>
                <a:cs typeface="Andale Mono" charset="0"/>
              </a:rPr>
              <a:t> statements.</a:t>
            </a:r>
          </a:p>
          <a:p>
            <a:r>
              <a:rPr lang="en-US" dirty="0">
                <a:ea typeface="Andale Mono" charset="0"/>
                <a:cs typeface="Andale Mono" charset="0"/>
              </a:rPr>
              <a:t>Combines results table </a:t>
            </a:r>
            <a:r>
              <a:rPr lang="en-US" i="1" dirty="0">
                <a:ea typeface="Andale Mono" charset="0"/>
                <a:cs typeface="Andale Mono" charset="0"/>
              </a:rPr>
              <a:t>vertically</a:t>
            </a:r>
            <a:r>
              <a:rPr lang="en-US" dirty="0">
                <a:ea typeface="Andale Mono" charset="0"/>
                <a:cs typeface="Andale Mono" charset="0"/>
              </a:rPr>
              <a:t> (rather than horizontally for JOINs)</a:t>
            </a:r>
          </a:p>
          <a:p>
            <a:r>
              <a:rPr lang="en-US" dirty="0">
                <a:ea typeface="Andale Mono" charset="0"/>
                <a:cs typeface="Andale Mono" charset="0"/>
              </a:rPr>
              <a:t>Necessary when answer requires two different (virtual) tables.</a:t>
            </a:r>
          </a:p>
          <a:p>
            <a:endParaRPr lang="en-US" dirty="0">
              <a:ea typeface="Andale Mono" charset="0"/>
              <a:cs typeface="Andale Mono" charset="0"/>
            </a:endParaRPr>
          </a:p>
          <a:p>
            <a:r>
              <a:rPr lang="en-US" dirty="0">
                <a:ea typeface="Andale Mono" charset="0"/>
                <a:cs typeface="Andale Mono" charset="0"/>
              </a:rPr>
              <a:t>Discussed more advanced uses of predicates.</a:t>
            </a:r>
          </a:p>
          <a:p>
            <a:pPr lvl="1"/>
            <a:r>
              <a:rPr lang="en-US" dirty="0">
                <a:ea typeface="Andale Mono" charset="0"/>
                <a:cs typeface="Andale Mono" charset="0"/>
              </a:rPr>
              <a:t>Summing an indicator variable.</a:t>
            </a:r>
          </a:p>
          <a:p>
            <a:r>
              <a:rPr lang="en-US" dirty="0">
                <a:ea typeface="Andale Mono" charset="0"/>
                <a:cs typeface="Andale Mono" charset="0"/>
              </a:rPr>
              <a:t>Introduced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CASE</a:t>
            </a:r>
            <a:r>
              <a:rPr lang="en-US" dirty="0">
                <a:ea typeface="Andale Mono" charset="0"/>
                <a:cs typeface="Andale Mono" charset="0"/>
              </a:rPr>
              <a:t> statement which chooses between two different options depending on some condition in the row.</a:t>
            </a:r>
          </a:p>
          <a:p>
            <a:endParaRPr lang="en-US" dirty="0"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55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471" y="1146875"/>
            <a:ext cx="11639227" cy="3204408"/>
          </a:xfrm>
        </p:spPr>
        <p:txBody>
          <a:bodyPr/>
          <a:lstStyle/>
          <a:p>
            <a:r>
              <a:rPr lang="en-US" dirty="0"/>
              <a:t>Second HW assignment due Monday night.</a:t>
            </a:r>
          </a:p>
          <a:p>
            <a:r>
              <a:rPr lang="en-US" dirty="0"/>
              <a:t>HW1 solutions will be posted soon.</a:t>
            </a:r>
          </a:p>
          <a:p>
            <a:r>
              <a:rPr lang="en-US" dirty="0"/>
              <a:t>Additional practice homework is posted in “files” section of Canvas. (Will not be graded.)</a:t>
            </a:r>
          </a:p>
        </p:txBody>
      </p:sp>
    </p:spTree>
    <p:extLst>
      <p:ext uri="{BB962C8B-B14F-4D97-AF65-F5344CB8AC3E}">
        <p14:creationId xmlns:p14="http://schemas.microsoft.com/office/powerpoint/2010/main" val="921482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Last Lecture: OUTER and CROSS JOINs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471" y="1146875"/>
            <a:ext cx="9465745" cy="55948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Introduced different types of JOINs:</a:t>
            </a:r>
          </a:p>
          <a:p>
            <a:r>
              <a:rPr lang="en-US" b="1" dirty="0">
                <a:solidFill>
                  <a:schemeClr val="accent6"/>
                </a:solidFill>
              </a:rPr>
              <a:t>INNER </a:t>
            </a:r>
            <a:r>
              <a:rPr lang="en-US" dirty="0">
                <a:solidFill>
                  <a:schemeClr val="accent6"/>
                </a:solidFill>
              </a:rPr>
              <a:t>(default)</a:t>
            </a:r>
            <a:r>
              <a:rPr lang="en-US" dirty="0"/>
              <a:t>: prints all pairs of rows (one from first table, one from second table) that satisfy the </a:t>
            </a:r>
            <a:r>
              <a:rPr lang="en-US" i="1" dirty="0"/>
              <a:t>JOIN predicate.</a:t>
            </a:r>
          </a:p>
          <a:p>
            <a:r>
              <a:rPr lang="en-US" b="1" dirty="0">
                <a:solidFill>
                  <a:schemeClr val="accent6"/>
                </a:solidFill>
              </a:rPr>
              <a:t>LEFT</a:t>
            </a:r>
            <a:r>
              <a:rPr lang="en-US" dirty="0"/>
              <a:t>: same as INNER, but adds rows from LEFT table that never satisfied the JOIN predicate.</a:t>
            </a:r>
          </a:p>
          <a:p>
            <a:r>
              <a:rPr lang="en-US" b="1" dirty="0">
                <a:solidFill>
                  <a:schemeClr val="accent6"/>
                </a:solidFill>
              </a:rPr>
              <a:t>LEFT with exclusion</a:t>
            </a:r>
            <a:r>
              <a:rPr lang="en-US" dirty="0"/>
              <a:t>: only print rows from left table that never satisfied the JOIN predicate.</a:t>
            </a:r>
          </a:p>
          <a:p>
            <a:r>
              <a:rPr lang="en-US" b="1" dirty="0">
                <a:solidFill>
                  <a:schemeClr val="accent6"/>
                </a:solidFill>
              </a:rPr>
              <a:t>CROSS JOIN</a:t>
            </a:r>
            <a:r>
              <a:rPr lang="en-US" dirty="0"/>
              <a:t>: print the cartesian project, meaning all rows from the first table combined with all rows from the second table.  There is no “ON” to match rows.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0121DB1-F4A4-4A41-B859-9F6FD3064128}"/>
              </a:ext>
            </a:extLst>
          </p:cNvPr>
          <p:cNvGrpSpPr/>
          <p:nvPr/>
        </p:nvGrpSpPr>
        <p:grpSpPr>
          <a:xfrm>
            <a:off x="10060892" y="320364"/>
            <a:ext cx="1521508" cy="4651248"/>
            <a:chOff x="10271670" y="987552"/>
            <a:chExt cx="1920330" cy="587044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71760" y="987552"/>
              <a:ext cx="1920240" cy="192024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71670" y="4805234"/>
              <a:ext cx="1920330" cy="2052766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87233" y="2907792"/>
              <a:ext cx="1904767" cy="1897442"/>
            </a:xfrm>
            <a:prstGeom prst="rect">
              <a:avLst/>
            </a:prstGeom>
          </p:spPr>
        </p:pic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14D65A4B-63DC-8347-8577-FD4DBD9E17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9216" y="5008154"/>
            <a:ext cx="2284560" cy="1849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074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71" y="154983"/>
            <a:ext cx="11639227" cy="1185086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Andale Mono" charset="0"/>
                <a:cs typeface="Andale Mono" charset="0"/>
              </a:rPr>
              <a:t>UNION</a:t>
            </a:r>
            <a:r>
              <a:rPr lang="en-US" dirty="0"/>
              <a:t>, </a:t>
            </a:r>
            <a:r>
              <a:rPr lang="en-US" dirty="0">
                <a:ea typeface="Andale Mono" charset="0"/>
                <a:cs typeface="Andale Mono" charset="0"/>
              </a:rPr>
              <a:t>INTERSECT</a:t>
            </a:r>
            <a:r>
              <a:rPr lang="en-US" dirty="0"/>
              <a:t>, and </a:t>
            </a:r>
            <a:r>
              <a:rPr lang="en-US" dirty="0">
                <a:ea typeface="Andale Mono" charset="0"/>
                <a:cs typeface="Andale Mono" charset="0"/>
              </a:rPr>
              <a:t>EXCEPT</a:t>
            </a:r>
            <a:br>
              <a:rPr lang="en-US" dirty="0">
                <a:ea typeface="Andale Mono" charset="0"/>
                <a:cs typeface="Andale Mono" charset="0"/>
              </a:rPr>
            </a:br>
            <a:r>
              <a:rPr lang="en-US" dirty="0">
                <a:ea typeface="Andale Mono" charset="0"/>
                <a:cs typeface="Andale Mono" charset="0"/>
              </a:rPr>
              <a:t>are used to combine two SELECT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2250" y="2221049"/>
            <a:ext cx="7881550" cy="4351338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UNION</a:t>
            </a:r>
            <a:r>
              <a:rPr lang="en-US" dirty="0"/>
              <a:t> prints</a:t>
            </a:r>
            <a:r>
              <a:rPr lang="en-US" i="1" dirty="0"/>
              <a:t> </a:t>
            </a:r>
            <a:r>
              <a:rPr lang="en-US" dirty="0"/>
              <a:t>rows</a:t>
            </a:r>
            <a:r>
              <a:rPr lang="en-US" i="1" dirty="0">
                <a:solidFill>
                  <a:srgbClr val="FFFFFF"/>
                </a:solidFill>
              </a:rPr>
              <a:t> </a:t>
            </a:r>
            <a:r>
              <a:rPr lang="en-US" dirty="0"/>
              <a:t>from </a:t>
            </a:r>
            <a:r>
              <a:rPr lang="en-US" i="1" dirty="0">
                <a:solidFill>
                  <a:schemeClr val="accent6"/>
                </a:solidFill>
              </a:rPr>
              <a:t>either of two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SELECT</a:t>
            </a:r>
            <a:r>
              <a:rPr lang="en-US" dirty="0"/>
              <a:t>s</a:t>
            </a:r>
            <a:br>
              <a:rPr lang="en-US" dirty="0"/>
            </a:br>
            <a:r>
              <a:rPr lang="en-US" sz="2600" dirty="0"/>
              <a:t>(printing duplicates just once)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lvl="4">
              <a:lnSpc>
                <a:spcPct val="100000"/>
              </a:lnSpc>
              <a:spcBef>
                <a:spcPts val="0"/>
              </a:spcBef>
            </a:pP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INTERSECT</a:t>
            </a:r>
            <a:r>
              <a:rPr lang="en-US" dirty="0"/>
              <a:t> prints rows </a:t>
            </a:r>
            <a:r>
              <a:rPr lang="en-US" i="1" dirty="0">
                <a:solidFill>
                  <a:schemeClr val="accent6"/>
                </a:solidFill>
              </a:rPr>
              <a:t>present in both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SELECT</a:t>
            </a:r>
            <a:r>
              <a:rPr lang="en-US" dirty="0"/>
              <a:t>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EXCEPT</a:t>
            </a:r>
            <a:r>
              <a:rPr lang="en-US" dirty="0"/>
              <a:t> prints rows </a:t>
            </a:r>
            <a:r>
              <a:rPr lang="en-US" i="1" dirty="0">
                <a:solidFill>
                  <a:schemeClr val="accent6"/>
                </a:solidFill>
              </a:rPr>
              <a:t>present in one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SELECT</a:t>
            </a:r>
            <a:r>
              <a:rPr lang="en-US" dirty="0"/>
              <a:t> but </a:t>
            </a:r>
            <a:r>
              <a:rPr lang="en-US" i="1" dirty="0">
                <a:solidFill>
                  <a:schemeClr val="accent6"/>
                </a:solidFill>
              </a:rPr>
              <a:t>missing from another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SELECT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296" y="3483522"/>
            <a:ext cx="1762266" cy="11996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296" y="2086114"/>
            <a:ext cx="1739809" cy="11732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296" y="4907422"/>
            <a:ext cx="1793794" cy="122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557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JOIN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</a:t>
            </a:r>
            <a:r>
              <a:rPr lang="en-US" dirty="0"/>
              <a:t>vs.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UNION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JOIN</a:t>
            </a:r>
            <a:r>
              <a:rPr lang="en-US" dirty="0"/>
              <a:t>s combine tables </a:t>
            </a:r>
            <a:r>
              <a:rPr lang="en-US" i="1" dirty="0"/>
              <a:t>horizontally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Match rows from two tables based on one or more columns matching.</a:t>
            </a:r>
          </a:p>
          <a:p>
            <a:pPr lvl="1"/>
            <a:r>
              <a:rPr lang="en-US" dirty="0"/>
              <a:t>Creates a wider set of rows, adding </a:t>
            </a:r>
            <a:r>
              <a:rPr lang="en-US" b="1" dirty="0">
                <a:solidFill>
                  <a:schemeClr val="accent6"/>
                </a:solidFill>
              </a:rPr>
              <a:t>columns</a:t>
            </a:r>
            <a:r>
              <a:rPr lang="en-US" dirty="0"/>
              <a:t> from both tables.</a:t>
            </a:r>
          </a:p>
          <a:p>
            <a:pPr marL="0" indent="0">
              <a:buNone/>
            </a:pP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JOIN</a:t>
            </a:r>
            <a:r>
              <a:rPr lang="en-US" dirty="0"/>
              <a:t>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UNION</a:t>
            </a:r>
            <a:r>
              <a:rPr lang="en-US" dirty="0"/>
              <a:t>,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INTERSECT</a:t>
            </a:r>
            <a:r>
              <a:rPr lang="en-US" dirty="0"/>
              <a:t>, and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EXCEPT</a:t>
            </a:r>
            <a:r>
              <a:rPr lang="en-US" dirty="0"/>
              <a:t> combine result tables </a:t>
            </a:r>
            <a:r>
              <a:rPr lang="en-US" i="1" dirty="0">
                <a:solidFill>
                  <a:srgbClr val="FFFFFF"/>
                </a:solidFill>
              </a:rPr>
              <a:t>vertically</a:t>
            </a:r>
          </a:p>
          <a:p>
            <a:pPr lvl="1"/>
            <a:r>
              <a:rPr lang="en-US" dirty="0"/>
              <a:t>Number &amp; type of columns in the two result tables must match</a:t>
            </a:r>
          </a:p>
          <a:p>
            <a:pPr lvl="1"/>
            <a:r>
              <a:rPr lang="en-US" dirty="0"/>
              <a:t>Changes the number of </a:t>
            </a:r>
            <a:r>
              <a:rPr lang="en-US" b="1" dirty="0">
                <a:solidFill>
                  <a:schemeClr val="accent6"/>
                </a:solidFill>
              </a:rPr>
              <a:t>rows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not columns</a:t>
            </a:r>
          </a:p>
          <a:p>
            <a:pPr marL="0" indent="0">
              <a:buNone/>
            </a:pP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UNION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734" y="4300149"/>
            <a:ext cx="3492902" cy="17703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941" y="4151870"/>
            <a:ext cx="2971522" cy="2706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186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of combining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SELECT</a:t>
            </a:r>
            <a:r>
              <a:rPr lang="en-US" dirty="0"/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UNION</a:t>
            </a:r>
            <a:r>
              <a:rPr lang="en-US" dirty="0"/>
              <a:t>,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INTERSECT</a:t>
            </a:r>
            <a:r>
              <a:rPr lang="en-US" dirty="0"/>
              <a:t>, and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EXCEPT</a:t>
            </a:r>
            <a:r>
              <a:rPr lang="en-US" dirty="0"/>
              <a:t> all “combine” the results of two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SELECT</a:t>
            </a:r>
            <a:r>
              <a:rPr lang="en-US" dirty="0"/>
              <a:t> statements.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UNION</a:t>
            </a:r>
            <a:r>
              <a:rPr lang="en-US" dirty="0"/>
              <a:t> is the simplest, it just prints all rows from both: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SELECT </a:t>
            </a:r>
            <a:r>
              <a:rPr lang="mr-IN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…</a:t>
            </a:r>
            <a:r>
              <a:rPr lang="en-US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UNION SELECT </a:t>
            </a:r>
            <a:r>
              <a:rPr lang="mr-IN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…</a:t>
            </a:r>
            <a:endParaRPr lang="en-US" b="1" dirty="0">
              <a:solidFill>
                <a:schemeClr val="accent6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/>
              <a:t>Duplicates are printed just once.</a:t>
            </a:r>
          </a:p>
          <a:p>
            <a:r>
              <a:rPr lang="en-US" dirty="0"/>
              <a:t>Each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SELECT</a:t>
            </a:r>
            <a:r>
              <a:rPr lang="en-US" dirty="0"/>
              <a:t> statement gets data from a </a:t>
            </a:r>
            <a:r>
              <a:rPr lang="en-US" i="1" dirty="0">
                <a:solidFill>
                  <a:schemeClr val="accent6"/>
                </a:solidFill>
              </a:rPr>
              <a:t>different set of tables</a:t>
            </a:r>
            <a:r>
              <a:rPr lang="en-US" dirty="0"/>
              <a:t>, otherwise it would be easier to just use a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WHERE</a:t>
            </a:r>
            <a:r>
              <a:rPr lang="en-US" dirty="0"/>
              <a:t> clause (with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AND</a:t>
            </a:r>
            <a:r>
              <a:rPr lang="en-US" dirty="0"/>
              <a:t>).</a:t>
            </a:r>
          </a:p>
          <a:p>
            <a:r>
              <a:rPr lang="en-US" dirty="0"/>
              <a:t>Left and right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SELECT</a:t>
            </a:r>
            <a:r>
              <a:rPr lang="en-US" dirty="0"/>
              <a:t> queries must return the same number of columns, and the matching columns must have compatible data types.</a:t>
            </a:r>
          </a:p>
          <a:p>
            <a:r>
              <a:rPr lang="en-US" dirty="0"/>
              <a:t>For example: list names of all the Customers and Employees: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SELECT </a:t>
            </a:r>
            <a:r>
              <a:rPr lang="en-US" dirty="0" err="1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CustFirstName</a:t>
            </a:r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FROM Customers</a:t>
            </a:r>
            <a:b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</a:br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UNION</a:t>
            </a:r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SELECT </a:t>
            </a:r>
            <a:r>
              <a:rPr lang="en-US" dirty="0" err="1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EmpFirstName</a:t>
            </a:r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FROM Employees</a:t>
            </a:r>
          </a:p>
          <a:p>
            <a:pPr lvl="1"/>
            <a:endParaRPr lang="en-US" dirty="0">
              <a:solidFill>
                <a:schemeClr val="accent6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667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Misuses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/>
              <a:t>of </a:t>
            </a:r>
            <a:r>
              <a:rPr lang="en-US" sz="4000" dirty="0">
                <a:latin typeface="Courier New" charset="0"/>
                <a:ea typeface="Courier New" charset="0"/>
                <a:cs typeface="Courier New" charset="0"/>
              </a:rPr>
              <a:t>UNION</a:t>
            </a:r>
            <a:r>
              <a:rPr lang="en-US" sz="4000" dirty="0"/>
              <a:t>, </a:t>
            </a:r>
            <a:r>
              <a:rPr lang="en-US" sz="4000" dirty="0">
                <a:latin typeface="Courier New" charset="0"/>
                <a:ea typeface="Courier New" charset="0"/>
                <a:cs typeface="Courier New" charset="0"/>
              </a:rPr>
              <a:t>INTERSECT</a:t>
            </a:r>
            <a:r>
              <a:rPr lang="en-US" sz="4000" dirty="0"/>
              <a:t>, and </a:t>
            </a:r>
            <a:r>
              <a:rPr lang="en-US" sz="4000" dirty="0">
                <a:latin typeface="Courier New" charset="0"/>
                <a:ea typeface="Courier New" charset="0"/>
                <a:cs typeface="Courier New" charset="0"/>
              </a:rPr>
              <a:t>EXCEPT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844" y="1219200"/>
            <a:ext cx="11457853" cy="536170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Two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SELECT</a:t>
            </a:r>
            <a:r>
              <a:rPr lang="en-US" dirty="0"/>
              <a:t>s are not necessary if you can get an answer from just one virtual table.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SELECT * FROM Staff WHERE name="Jane”</a:t>
            </a:r>
            <a:br>
              <a:rPr lang="en-US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UNION</a:t>
            </a:r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SELECT * FROM Staff WHERE name="John”;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accent1"/>
                </a:solidFill>
              </a:rPr>
              <a:t>simplify to:</a:t>
            </a:r>
          </a:p>
          <a:p>
            <a:pPr marL="0" indent="0">
              <a:buNone/>
            </a:pP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SELECT * FROM Staff WHERE name="Jane" </a:t>
            </a:r>
            <a:r>
              <a:rPr lang="en-US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OR</a:t>
            </a:r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name="John”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;</a:t>
            </a:r>
          </a:p>
          <a:p>
            <a:endParaRPr lang="en-US" dirty="0">
              <a:latin typeface="Andale Mono" charset="0"/>
              <a:ea typeface="Andale Mono" charset="0"/>
              <a:cs typeface="Andale Mono" charset="0"/>
            </a:endParaRPr>
          </a:p>
          <a:p>
            <a:pPr marL="0" indent="0">
              <a:buNone/>
            </a:pP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SELECT * FROM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Student_Schedules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NATURAL JOIN Students </a:t>
            </a:r>
            <a:br>
              <a:rPr lang="en-US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EXCEPT</a:t>
            </a:r>
            <a:br>
              <a:rPr lang="en-US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SELECT * FROM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Student_Schedules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NATURAL JOIN Students</a:t>
            </a:r>
            <a:br>
              <a:rPr lang="en-US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 WHERE Grade IS NULL;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accent1"/>
                </a:solidFill>
                <a:ea typeface="Andale Mono" charset="0"/>
                <a:cs typeface="Andale Mono" charset="0"/>
              </a:rPr>
              <a:t>simplify to:</a:t>
            </a:r>
          </a:p>
          <a:p>
            <a:pPr marL="0" indent="0">
              <a:buNone/>
            </a:pP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SELECT * FROM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Student_Schedules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NATURAL JOIN Students</a:t>
            </a:r>
            <a:br>
              <a:rPr lang="en-US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WHERE Grade </a:t>
            </a:r>
            <a:r>
              <a:rPr lang="en-US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IS NOT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NULL;</a:t>
            </a:r>
          </a:p>
          <a:p>
            <a:endParaRPr lang="en-US" dirty="0">
              <a:latin typeface="Andale Mono" charset="0"/>
              <a:ea typeface="Andale Mono" charset="0"/>
              <a:cs typeface="Andale Mono" charset="0"/>
            </a:endParaRPr>
          </a:p>
          <a:p>
            <a:pPr lvl="1"/>
            <a:endParaRPr lang="en-US" dirty="0"/>
          </a:p>
        </p:txBody>
      </p:sp>
      <p:sp>
        <p:nvSpPr>
          <p:cNvPr id="5" name="U-Turn Arrow 4"/>
          <p:cNvSpPr/>
          <p:nvPr/>
        </p:nvSpPr>
        <p:spPr>
          <a:xfrm rot="5400000" flipV="1">
            <a:off x="-261915" y="2485965"/>
            <a:ext cx="1225731" cy="480229"/>
          </a:xfrm>
          <a:prstGeom prst="uturnArrow">
            <a:avLst>
              <a:gd name="adj1" fmla="val 13332"/>
              <a:gd name="adj2" fmla="val 25000"/>
              <a:gd name="adj3" fmla="val 26667"/>
              <a:gd name="adj4" fmla="val 47084"/>
              <a:gd name="adj5" fmla="val 10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U-Turn Arrow 5"/>
          <p:cNvSpPr/>
          <p:nvPr/>
        </p:nvSpPr>
        <p:spPr>
          <a:xfrm rot="5400000" flipV="1">
            <a:off x="-528263" y="4588744"/>
            <a:ext cx="1758428" cy="480229"/>
          </a:xfrm>
          <a:prstGeom prst="uturnArrow">
            <a:avLst>
              <a:gd name="adj1" fmla="val 13332"/>
              <a:gd name="adj2" fmla="val 25000"/>
              <a:gd name="adj3" fmla="val 26667"/>
              <a:gd name="adj4" fmla="val 47084"/>
              <a:gd name="adj5" fmla="val 10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246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09600"/>
          </a:xfrm>
        </p:spPr>
        <p:txBody>
          <a:bodyPr>
            <a:noAutofit/>
          </a:bodyPr>
          <a:lstStyle/>
          <a:p>
            <a:r>
              <a:rPr lang="en-US" sz="2400" dirty="0"/>
              <a:t>“Display missing types of recipes” (1 row)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851" y="780750"/>
            <a:ext cx="11100002" cy="4051500"/>
          </a:xfrm>
        </p:spPr>
      </p:pic>
      <p:sp>
        <p:nvSpPr>
          <p:cNvPr id="3" name="TextBox 2"/>
          <p:cNvSpPr txBox="1"/>
          <p:nvPr/>
        </p:nvSpPr>
        <p:spPr>
          <a:xfrm>
            <a:off x="661851" y="780750"/>
            <a:ext cx="11100002" cy="40934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SELECT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RecipeClassDescription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, SUM(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RecipeID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IS NOT NULL) AS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RecipeCount</a:t>
            </a:r>
            <a:br>
              <a:rPr lang="en-US" sz="20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FROM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Recipe_Classes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LEFT NATURAL JOIN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Recipes GROUP BY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RecipeClassID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HAVING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RecipeCount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>
                <a:latin typeface="Courier New" charset="0"/>
                <a:ea typeface="Courier New" charset="0"/>
                <a:cs typeface="Courier New" charset="0"/>
              </a:rPr>
              <a:t>= 0;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dirty="0"/>
              <a:t>  </a:t>
            </a:r>
            <a:r>
              <a:rPr lang="en-US" sz="2000" i="1" dirty="0"/>
              <a:t>or</a:t>
            </a:r>
            <a:br>
              <a:rPr lang="en-US" sz="2000" dirty="0"/>
            </a:b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SELECT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RecipeClassDescription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FROM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Recipe_Classes</a:t>
            </a:r>
            <a:br>
              <a:rPr lang="en-US" sz="20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WHERE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RecipeClassID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NOT IN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SELECT DISTINCT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RecipeClassID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FROM Recipes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)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2000" dirty="0"/>
              <a:t>  </a:t>
            </a:r>
            <a:r>
              <a:rPr lang="en-US" sz="2000" i="1" dirty="0"/>
              <a:t>or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SELECT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RecipeClassID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FROM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Recipe_Classes</a:t>
            </a:r>
            <a:br>
              <a:rPr lang="en-US" sz="20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EXCEPT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SELECT DISTINCT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RecipeClassID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FROM Recipes;</a:t>
            </a:r>
          </a:p>
          <a:p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9154" y="3253068"/>
            <a:ext cx="352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pple Color Emoji" charset="0"/>
              </a:rPr>
              <a:t>✅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28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Predicates in more detail</a:t>
            </a:r>
            <a:endParaRPr lang="en-US" dirty="0">
              <a:latin typeface="Andale Mono" charset="0"/>
              <a:ea typeface="Andale Mono" charset="0"/>
              <a:cs typeface="Andale Mono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WHERE</a:t>
            </a:r>
            <a:r>
              <a:rPr lang="en-US" dirty="0"/>
              <a:t> &amp;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HAVING</a:t>
            </a:r>
            <a:r>
              <a:rPr lang="en-US" dirty="0">
                <a:ea typeface="Andale Mono" charset="0"/>
                <a:cs typeface="Andale Mono" charset="0"/>
              </a:rPr>
              <a:t> filter rows according to conditions called </a:t>
            </a:r>
            <a:r>
              <a:rPr lang="en-US" i="1" dirty="0">
                <a:solidFill>
                  <a:schemeClr val="accent6"/>
                </a:solidFill>
                <a:ea typeface="Andale Mono" charset="0"/>
                <a:cs typeface="Andale Mono" charset="0"/>
              </a:rPr>
              <a:t>predicates</a:t>
            </a:r>
            <a:r>
              <a:rPr lang="en-US" dirty="0">
                <a:ea typeface="Andale Mono" charset="0"/>
                <a:cs typeface="Andale Mono" charset="0"/>
              </a:rPr>
              <a:t>.</a:t>
            </a:r>
            <a:endParaRPr lang="en-US" dirty="0"/>
          </a:p>
          <a:p>
            <a:r>
              <a:rPr lang="en-US" dirty="0">
                <a:ea typeface="Andale Mono" charset="0"/>
                <a:cs typeface="Andale Mono" charset="0"/>
              </a:rPr>
              <a:t>Any of the following can be combined, like an algebraic expression:</a:t>
            </a:r>
          </a:p>
          <a:p>
            <a:pPr lvl="1"/>
            <a:r>
              <a:rPr lang="en-US" dirty="0">
                <a:ea typeface="Andale Mono" charset="0"/>
                <a:cs typeface="Andale Mono" charset="0"/>
              </a:rPr>
              <a:t>Binary operations (used between two things):</a:t>
            </a:r>
          </a:p>
          <a:p>
            <a:pPr marL="914400" lvl="2" indent="0">
              <a:buNone/>
            </a:pPr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=  !=  &gt;  &lt;  &gt;=  &lt;=  LIKE  AND  OR  REGEXP </a:t>
            </a:r>
            <a:r>
              <a:rPr lang="en-US" sz="1100" dirty="0">
                <a:ea typeface="Andale Mono" charset="0"/>
                <a:cs typeface="Andale Mono" charset="0"/>
                <a:sym typeface="Wingdings"/>
              </a:rPr>
              <a:t></a:t>
            </a:r>
            <a:r>
              <a:rPr lang="en-US" sz="1800" i="1" dirty="0">
                <a:ea typeface="Andale Mono" charset="0"/>
                <a:cs typeface="Andale Mono" charset="0"/>
              </a:rPr>
              <a:t>(coming soon!)</a:t>
            </a:r>
          </a:p>
          <a:p>
            <a:pPr marL="914400" lvl="2" indent="0">
              <a:buNone/>
            </a:pPr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+  -  *  /  ||  %  &lt;&lt;  &gt;&gt;  &amp;  | </a:t>
            </a:r>
          </a:p>
          <a:p>
            <a:pPr lvl="1"/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NOT </a:t>
            </a:r>
            <a:r>
              <a:rPr lang="mr-IN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…</a:t>
            </a:r>
            <a:endParaRPr lang="en-US" dirty="0">
              <a:solidFill>
                <a:schemeClr val="accent6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r>
              <a:rPr lang="mr-IN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…</a:t>
            </a:r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IS NULL,  </a:t>
            </a:r>
            <a:r>
              <a:rPr lang="mr-IN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…</a:t>
            </a:r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IS NOT NULL</a:t>
            </a:r>
          </a:p>
          <a:p>
            <a:pPr lvl="1"/>
            <a:r>
              <a:rPr lang="mr-IN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…</a:t>
            </a:r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BETWEEN </a:t>
            </a:r>
            <a:r>
              <a:rPr lang="mr-IN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…</a:t>
            </a:r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AND </a:t>
            </a:r>
            <a:r>
              <a:rPr lang="mr-IN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…</a:t>
            </a:r>
            <a:endParaRPr lang="en-US" dirty="0">
              <a:solidFill>
                <a:schemeClr val="accent6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r>
              <a:rPr lang="mr-IN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…</a:t>
            </a:r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IN (</a:t>
            </a:r>
            <a:r>
              <a:rPr lang="mr-IN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…</a:t>
            </a:r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mr-IN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…</a:t>
            </a:r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mr-IN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…</a:t>
            </a:r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lvl="1"/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…</a:t>
            </a:r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dirty="0">
                <a:ea typeface="Andale Mono" charset="0"/>
                <a:cs typeface="Andale Mono" charset="0"/>
              </a:rPr>
              <a:t>Can also use all of the above in the columns we print out, and</a:t>
            </a:r>
            <a:br>
              <a:rPr lang="en-US" dirty="0">
                <a:ea typeface="Andale Mono" charset="0"/>
                <a:cs typeface="Andale Mono" charset="0"/>
              </a:rPr>
            </a:br>
            <a:r>
              <a:rPr lang="en-US" dirty="0">
                <a:ea typeface="Andale Mono" charset="0"/>
                <a:cs typeface="Andale Mono" charset="0"/>
              </a:rPr>
              <a:t>inside aggregations like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</a:t>
            </a:r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SUM, MIN, MAX, AVG </a:t>
            </a:r>
          </a:p>
        </p:txBody>
      </p:sp>
    </p:spTree>
    <p:extLst>
      <p:ext uri="{BB962C8B-B14F-4D97-AF65-F5344CB8AC3E}">
        <p14:creationId xmlns:p14="http://schemas.microsoft.com/office/powerpoint/2010/main" val="1153214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nversion-friendly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932092"/>
      </a:accent6>
      <a:hlink>
        <a:srgbClr val="0563C1"/>
      </a:hlink>
      <a:folHlink>
        <a:srgbClr val="954F72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18768</TotalTime>
  <Words>1114</Words>
  <Application>Microsoft Macintosh PowerPoint</Application>
  <PresentationFormat>Widescreen</PresentationFormat>
  <Paragraphs>142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Andale Mono</vt:lpstr>
      <vt:lpstr>Apple Color Emoji</vt:lpstr>
      <vt:lpstr>Arial</vt:lpstr>
      <vt:lpstr>Calibri</vt:lpstr>
      <vt:lpstr>Courier New</vt:lpstr>
      <vt:lpstr>Garamond</vt:lpstr>
      <vt:lpstr>Mangal</vt:lpstr>
      <vt:lpstr>Wingdings</vt:lpstr>
      <vt:lpstr>Office Theme</vt:lpstr>
      <vt:lpstr>EECS-317 Data Management and Information Processing  Lecture 6 – Combining SELECTs, Advanced Predicates</vt:lpstr>
      <vt:lpstr>Announcements</vt:lpstr>
      <vt:lpstr>Last Lecture: OUTER and CROSS JOINs</vt:lpstr>
      <vt:lpstr>UNION, INTERSECT, and EXCEPT are used to combine two SELECT statements</vt:lpstr>
      <vt:lpstr>JOIN vs. UNION</vt:lpstr>
      <vt:lpstr>Details of combining SELECTs</vt:lpstr>
      <vt:lpstr>Misuses of UNION, INTERSECT, and EXCEPT</vt:lpstr>
      <vt:lpstr>“Display missing types of recipes” (1 row)</vt:lpstr>
      <vt:lpstr>Predicates in more detail</vt:lpstr>
      <vt:lpstr>Summing an indicator variable</vt:lpstr>
      <vt:lpstr>CASE conditional</vt:lpstr>
      <vt:lpstr>CASE in more detail</vt:lpstr>
      <vt:lpstr>Another CASE example</vt:lpstr>
      <vt:lpstr>CASE can also be used in filters</vt:lpstr>
      <vt:lpstr>Tell me if each recipe is vegetarian, and if not, then name the meat ingredient.</vt:lpstr>
      <vt:lpstr>The result:</vt:lpstr>
      <vt:lpstr>Recipes: Print every pair of recipes and the number of ingredients they share in common</vt:lpstr>
      <vt:lpstr>“Show me all ingredients and any recipes they’re used in” (108 rows)</vt:lpstr>
      <vt:lpstr>Recap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317 Data Management and Information Processing</dc:title>
  <dc:creator>Stephen Tarzia</dc:creator>
  <cp:lastModifiedBy>Stephen Tarzia</cp:lastModifiedBy>
  <cp:revision>861</cp:revision>
  <cp:lastPrinted>2019-04-18T20:11:38Z</cp:lastPrinted>
  <dcterms:created xsi:type="dcterms:W3CDTF">2017-09-19T21:33:23Z</dcterms:created>
  <dcterms:modified xsi:type="dcterms:W3CDTF">2019-04-18T20:23:38Z</dcterms:modified>
</cp:coreProperties>
</file>