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56" r:id="rId2"/>
    <p:sldId id="506" r:id="rId3"/>
    <p:sldId id="535" r:id="rId4"/>
    <p:sldId id="380" r:id="rId5"/>
    <p:sldId id="383" r:id="rId6"/>
    <p:sldId id="385" r:id="rId7"/>
    <p:sldId id="386" r:id="rId8"/>
    <p:sldId id="387" r:id="rId9"/>
    <p:sldId id="388" r:id="rId10"/>
    <p:sldId id="536" r:id="rId11"/>
    <p:sldId id="537" r:id="rId12"/>
    <p:sldId id="384" r:id="rId13"/>
    <p:sldId id="393" r:id="rId14"/>
    <p:sldId id="390" r:id="rId15"/>
    <p:sldId id="391" r:id="rId16"/>
    <p:sldId id="395" r:id="rId17"/>
    <p:sldId id="538" r:id="rId18"/>
    <p:sldId id="477" r:id="rId19"/>
    <p:sldId id="486" r:id="rId20"/>
    <p:sldId id="490" r:id="rId21"/>
    <p:sldId id="491" r:id="rId22"/>
    <p:sldId id="492" r:id="rId23"/>
    <p:sldId id="493" r:id="rId24"/>
    <p:sldId id="494" r:id="rId25"/>
    <p:sldId id="479" r:id="rId26"/>
    <p:sldId id="489" r:id="rId27"/>
    <p:sldId id="524" r:id="rId28"/>
    <p:sldId id="49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506"/>
            <p14:sldId id="535"/>
            <p14:sldId id="380"/>
            <p14:sldId id="383"/>
            <p14:sldId id="385"/>
            <p14:sldId id="386"/>
            <p14:sldId id="387"/>
            <p14:sldId id="388"/>
            <p14:sldId id="536"/>
            <p14:sldId id="537"/>
            <p14:sldId id="384"/>
            <p14:sldId id="393"/>
            <p14:sldId id="390"/>
            <p14:sldId id="391"/>
            <p14:sldId id="395"/>
            <p14:sldId id="538"/>
            <p14:sldId id="477"/>
            <p14:sldId id="486"/>
            <p14:sldId id="490"/>
            <p14:sldId id="491"/>
            <p14:sldId id="492"/>
            <p14:sldId id="493"/>
            <p14:sldId id="494"/>
            <p14:sldId id="479"/>
            <p14:sldId id="489"/>
            <p14:sldId id="524"/>
            <p14:sldId id="4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94789"/>
  </p:normalViewPr>
  <p:slideViewPr>
    <p:cSldViewPr snapToGrid="0" snapToObjects="1">
      <p:cViewPr varScale="1">
        <p:scale>
          <a:sx n="117" d="100"/>
          <a:sy n="117" d="100"/>
        </p:scale>
        <p:origin x="9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3/9/21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3/9/21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9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4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32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8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33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51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8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8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6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47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3/9/21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3/9/21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C0E10-1515-C94F-963C-79D3695741B5}"/>
              </a:ext>
            </a:extLst>
          </p:cNvPr>
          <p:cNvSpPr txBox="1">
            <a:spLocks/>
          </p:cNvSpPr>
          <p:nvPr userDrawn="1"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Quickselec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google/pubs/pub6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.google/pubs/pub62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7712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tx1"/>
                </a:solidFill>
              </a:rPr>
              <a:t>CS-310 Scalable Software Architectures</a:t>
            </a:r>
            <a:br>
              <a:rPr lang="en-US" dirty="0"/>
            </a:br>
            <a:r>
              <a:rPr lang="en-US" dirty="0"/>
              <a:t>Lecture 19:</a:t>
            </a:r>
            <a:br>
              <a:rPr lang="en-US" dirty="0"/>
            </a:br>
            <a:r>
              <a:rPr lang="en-US" dirty="0"/>
              <a:t>Distributed Computing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en-US" dirty="0"/>
              <a:t>Steve Tarzia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9" y="6024402"/>
            <a:ext cx="2895817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07C41-39C3-514D-BD94-81F5DFB8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Maximum aggregator </a:t>
            </a:r>
            <a:r>
              <a:rPr lang="en-US" dirty="0"/>
              <a:t>is trivially parallelizable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55FEE-3B44-E547-A605-A1CD633FD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of the work can be done with no coordination.</a:t>
            </a:r>
          </a:p>
          <a:p>
            <a:r>
              <a:rPr lang="en-US" dirty="0"/>
              <a:t>Very little communication is required.</a:t>
            </a:r>
          </a:p>
          <a:p>
            <a:endParaRPr lang="en-US" dirty="0"/>
          </a:p>
          <a:p>
            <a:r>
              <a:rPr lang="en-US" dirty="0"/>
              <a:t>What other calculations are easy to parallelize?</a:t>
            </a:r>
          </a:p>
          <a:p>
            <a:pPr lvl="1"/>
            <a:r>
              <a:rPr lang="en-US" dirty="0"/>
              <a:t>Sum, min, max, mean,   search/grep, etc. </a:t>
            </a:r>
          </a:p>
          <a:p>
            <a:r>
              <a:rPr lang="en-US" dirty="0"/>
              <a:t>How would you parallelize </a:t>
            </a:r>
            <a:r>
              <a:rPr lang="en-US" i="1" dirty="0"/>
              <a:t>median</a:t>
            </a:r>
            <a:r>
              <a:rPr lang="en-US" dirty="0"/>
              <a:t> calculation if data is distributed?</a:t>
            </a:r>
          </a:p>
          <a:p>
            <a:pPr lvl="1"/>
            <a:r>
              <a:rPr lang="en-US" dirty="0"/>
              <a:t>Hint: first look up the basic (sequential) </a:t>
            </a:r>
            <a:r>
              <a:rPr lang="en-US" i="1" dirty="0">
                <a:hlinkClick r:id="rId2"/>
              </a:rPr>
              <a:t>quickselect</a:t>
            </a:r>
            <a:r>
              <a:rPr lang="en-US" dirty="0"/>
              <a:t> algorithm.</a:t>
            </a:r>
          </a:p>
          <a:p>
            <a:pPr lvl="1"/>
            <a:r>
              <a:rPr lang="en-US" dirty="0"/>
              <a:t>Can be parallelized by sharing </a:t>
            </a:r>
            <a:r>
              <a:rPr lang="en-US" i="1" dirty="0"/>
              <a:t>pivot</a:t>
            </a:r>
            <a:r>
              <a:rPr lang="en-US" dirty="0"/>
              <a:t> value and size of subset set ≤ pivot.</a:t>
            </a:r>
          </a:p>
          <a:p>
            <a:pPr lvl="2"/>
            <a:r>
              <a:rPr lang="en-US" dirty="0"/>
              <a:t>One node (leader) chooses a pivot, shares with all other nodes.</a:t>
            </a:r>
          </a:p>
          <a:p>
            <a:pPr lvl="2"/>
            <a:r>
              <a:rPr lang="en-US" dirty="0"/>
              <a:t>Each node rearranges its data into two sets: L (≤ pivot) and R (&gt; pivot).</a:t>
            </a:r>
          </a:p>
          <a:p>
            <a:pPr lvl="2"/>
            <a:r>
              <a:rPr lang="en-US" dirty="0"/>
              <a:t>Nodes send (|L|) to the leader.  Leader chooses a new pivot either greater or less than the previous pivot, depending on whether on sum(|L|) &lt; n/2.</a:t>
            </a:r>
          </a:p>
          <a:p>
            <a:pPr lvl="2"/>
            <a:r>
              <a:rPr lang="en-US" dirty="0"/>
              <a:t>Repeat on subset L or R (as appropriate) until sum(|L|) == n/2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3ACFC9-595A-6743-BCEB-14749268D72D}"/>
              </a:ext>
            </a:extLst>
          </p:cNvPr>
          <p:cNvGrpSpPr/>
          <p:nvPr/>
        </p:nvGrpSpPr>
        <p:grpSpPr>
          <a:xfrm>
            <a:off x="10998631" y="2544736"/>
            <a:ext cx="929898" cy="884264"/>
            <a:chOff x="10763181" y="2345404"/>
            <a:chExt cx="1139517" cy="1083596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67EA9B3C-3BD2-294C-9E76-F5D3F03522BB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3870A4E1-65F7-674E-8921-A2D6BEF79723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9877528-1F81-7A45-A7D2-925098AB6ABC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50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3942A-A044-834E-B4B1-FE76FB7E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features of distributed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5A7AF-E66F-6842-96EF-42F663850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Input data is split among many nodes.</a:t>
            </a:r>
          </a:p>
          <a:p>
            <a:r>
              <a:rPr lang="en-US" dirty="0"/>
              <a:t>Code must be distributed to many connected nodes.</a:t>
            </a:r>
          </a:p>
          <a:p>
            <a:r>
              <a:rPr lang="en-US" dirty="0"/>
              <a:t>Many rounds of communication may be needed for an algorithm.</a:t>
            </a:r>
          </a:p>
          <a:p>
            <a:endParaRPr lang="en-US" dirty="0"/>
          </a:p>
          <a:p>
            <a:r>
              <a:rPr lang="en-US" dirty="0"/>
              <a:t>A distributed algorithm can be written </a:t>
            </a:r>
            <a:r>
              <a:rPr lang="en-US" i="1" dirty="0"/>
              <a:t>from scratch </a:t>
            </a:r>
            <a:r>
              <a:rPr lang="en-US" dirty="0"/>
              <a:t>in any language by: </a:t>
            </a:r>
          </a:p>
          <a:p>
            <a:pPr lvl="1"/>
            <a:r>
              <a:rPr lang="en-US" dirty="0"/>
              <a:t>reading/writing memory and files, and</a:t>
            </a:r>
          </a:p>
          <a:p>
            <a:pPr lvl="1"/>
            <a:r>
              <a:rPr lang="en-US" dirty="0"/>
              <a:t>making network connections to other nodes to communicate.</a:t>
            </a:r>
          </a:p>
          <a:p>
            <a:r>
              <a:rPr lang="en-US" dirty="0"/>
              <a:t>However, </a:t>
            </a:r>
            <a:r>
              <a:rPr lang="en-US" b="1" dirty="0">
                <a:solidFill>
                  <a:schemeClr val="accent6"/>
                </a:solidFill>
              </a:rPr>
              <a:t>distributed computing frameworks </a:t>
            </a:r>
            <a:r>
              <a:rPr lang="en-US" dirty="0"/>
              <a:t>have been developed to manage the common tasks required by all big data analyses.</a:t>
            </a:r>
          </a:p>
          <a:p>
            <a:pPr lvl="1"/>
            <a:r>
              <a:rPr lang="en-US" dirty="0" err="1"/>
              <a:t>Eg.</a:t>
            </a:r>
            <a:r>
              <a:rPr lang="en-US" dirty="0"/>
              <a:t>: MapReduce/Hadoop, Dryad, Spark, MPI, OpenMP.</a:t>
            </a:r>
          </a:p>
          <a:p>
            <a:pPr lvl="1"/>
            <a:r>
              <a:rPr lang="en-US" dirty="0"/>
              <a:t>Computing frameworks require you to follow their own patterns, but by doing so you gain many powerful features (analogous to using a DB for storage).</a:t>
            </a:r>
          </a:p>
        </p:txBody>
      </p:sp>
    </p:spTree>
    <p:extLst>
      <p:ext uri="{BB962C8B-B14F-4D97-AF65-F5344CB8AC3E}">
        <p14:creationId xmlns:p14="http://schemas.microsoft.com/office/powerpoint/2010/main" val="3375025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5A29-1F93-D642-80B4-68F2C83B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 is a distributed computing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29CC8-2850-5549-B969-1A32918B2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a type of computing cluster for storing data and running analyses.</a:t>
            </a:r>
          </a:p>
          <a:p>
            <a:r>
              <a:rPr lang="en-US" dirty="0"/>
              <a:t>Main components are:</a:t>
            </a:r>
          </a:p>
          <a:p>
            <a:pPr lvl="1"/>
            <a:r>
              <a:rPr lang="en-US" b="1" dirty="0"/>
              <a:t>HDFS</a:t>
            </a:r>
            <a:r>
              <a:rPr lang="en-US" dirty="0"/>
              <a:t> – </a:t>
            </a:r>
            <a:r>
              <a:rPr lang="en-US" i="1" dirty="0"/>
              <a:t>Hadoop Distributed File System</a:t>
            </a:r>
            <a:r>
              <a:rPr lang="en-US" dirty="0"/>
              <a:t> for storing the data to be analyzed and also for storing intermediate and final results.</a:t>
            </a:r>
          </a:p>
          <a:p>
            <a:pPr lvl="2"/>
            <a:r>
              <a:rPr lang="en-US" dirty="0"/>
              <a:t>Data is distributed across all the nodes (machines) in the cluster.</a:t>
            </a:r>
          </a:p>
          <a:p>
            <a:pPr lvl="2"/>
            <a:r>
              <a:rPr lang="en-US" dirty="0"/>
              <a:t>HDFS is closely coupled to the analysis engine.</a:t>
            </a:r>
          </a:p>
          <a:p>
            <a:pPr lvl="2"/>
            <a:r>
              <a:rPr lang="en-US" dirty="0"/>
              <a:t>Moving/querying the data would be too slow, so we run analysis on the storage cluster.</a:t>
            </a:r>
          </a:p>
          <a:p>
            <a:pPr lvl="1"/>
            <a:r>
              <a:rPr lang="en-US" b="1" dirty="0"/>
              <a:t>MapReduce </a:t>
            </a:r>
            <a:r>
              <a:rPr lang="en-US" dirty="0"/>
              <a:t>– a programming model for defining the parallel analysis steps.</a:t>
            </a:r>
          </a:p>
          <a:p>
            <a:pPr lvl="2"/>
            <a:r>
              <a:rPr lang="en-US" dirty="0"/>
              <a:t>Analysis is usually written in Java, but other languages are possible (Python, R, etc.)</a:t>
            </a:r>
          </a:p>
          <a:p>
            <a:pPr lvl="2"/>
            <a:r>
              <a:rPr lang="en-US" dirty="0"/>
              <a:t>Analysis is defined in terms of two main operations – </a:t>
            </a:r>
            <a:r>
              <a:rPr lang="en-US" i="1" dirty="0"/>
              <a:t>Map</a:t>
            </a:r>
            <a:r>
              <a:rPr lang="en-US" dirty="0"/>
              <a:t> and </a:t>
            </a:r>
            <a:r>
              <a:rPr lang="en-US" i="1" dirty="0"/>
              <a:t>Reduce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Based on a 2004 Google article: </a:t>
            </a:r>
            <a:r>
              <a:rPr lang="en-US" dirty="0">
                <a:hlinkClick r:id="rId3"/>
              </a:rPr>
              <a:t>https://research.google/pubs/pub62/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AA4170-E48A-7A48-ACBE-0E884A45A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960" y="2723440"/>
            <a:ext cx="6646984" cy="43205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624FEF-4A9F-6248-8085-AFE05A04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C5BCCB-F35A-EE48-A577-8AFC7BC56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4"/>
            <a:ext cx="11639227" cy="22821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MapReduce is a framework for parallel processing imposing a certain pattern:</a:t>
            </a:r>
          </a:p>
          <a:p>
            <a:r>
              <a:rPr lang="en-US" dirty="0"/>
              <a:t>First, </a:t>
            </a:r>
            <a:r>
              <a:rPr lang="en-US" b="1" dirty="0"/>
              <a:t>Map</a:t>
            </a:r>
            <a:r>
              <a:rPr lang="en-US" dirty="0"/>
              <a:t> does something, producing many intermediate results.</a:t>
            </a:r>
          </a:p>
          <a:p>
            <a:r>
              <a:rPr lang="en-US" dirty="0"/>
              <a:t>Later, </a:t>
            </a:r>
            <a:r>
              <a:rPr lang="en-US" b="1" dirty="0"/>
              <a:t>Reduce</a:t>
            </a:r>
            <a:r>
              <a:rPr lang="en-US" dirty="0"/>
              <a:t> aggregates the intermediate results.</a:t>
            </a:r>
          </a:p>
          <a:p>
            <a:r>
              <a:rPr lang="en-US" dirty="0"/>
              <a:t>The framework handles the distribution of intermediate results, job scheduling, etc.  Programmer just implements Map and Reduce.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7D4A3B-B56B-A143-A1C1-E9FC0BF652EB}"/>
              </a:ext>
            </a:extLst>
          </p:cNvPr>
          <p:cNvSpPr txBox="1"/>
          <p:nvPr/>
        </p:nvSpPr>
        <p:spPr>
          <a:xfrm>
            <a:off x="2871989" y="4820899"/>
            <a:ext cx="708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ACD3C-3527-D44D-8686-431A7160854C}"/>
              </a:ext>
            </a:extLst>
          </p:cNvPr>
          <p:cNvSpPr txBox="1"/>
          <p:nvPr/>
        </p:nvSpPr>
        <p:spPr>
          <a:xfrm>
            <a:off x="5447548" y="3372894"/>
            <a:ext cx="16573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Key-value pairs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1E28F6-1A6C-CC44-BD5D-6E28D283C665}"/>
              </a:ext>
            </a:extLst>
          </p:cNvPr>
          <p:cNvSpPr txBox="1"/>
          <p:nvPr/>
        </p:nvSpPr>
        <p:spPr>
          <a:xfrm>
            <a:off x="4246637" y="6441685"/>
            <a:ext cx="13197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Map tasks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1F64D-75E6-0244-B709-6E5C18883A0B}"/>
              </a:ext>
            </a:extLst>
          </p:cNvPr>
          <p:cNvSpPr txBox="1"/>
          <p:nvPr/>
        </p:nvSpPr>
        <p:spPr>
          <a:xfrm>
            <a:off x="6695621" y="6441685"/>
            <a:ext cx="14882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Reduce tasks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747895-669B-8942-9511-616C94FC650A}"/>
              </a:ext>
            </a:extLst>
          </p:cNvPr>
          <p:cNvSpPr txBox="1"/>
          <p:nvPr/>
        </p:nvSpPr>
        <p:spPr>
          <a:xfrm>
            <a:off x="8546244" y="4760449"/>
            <a:ext cx="862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836179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FD9A-B0C5-E24B-ACEB-F2375FD82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programming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7E594-BA37-4B4A-9276-7491D6301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Input &amp; Output: each a set of key/value pairs</a:t>
            </a:r>
          </a:p>
          <a:p>
            <a:r>
              <a:rPr lang="en-US" dirty="0"/>
              <a:t>Programmer’s task is to define just two functions that will complete the work in parallel: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in_key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in_value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-&gt; List(</a:t>
            </a:r>
            <a:r>
              <a:rPr lang="en-US" sz="2400" dirty="0"/>
              <a:t>⟨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out_key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intermediate_value</a:t>
            </a:r>
            <a:r>
              <a:rPr lang="en-US" sz="2400" dirty="0"/>
              <a:t> ⟩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/>
              <a:t>Processes input key/value pair</a:t>
            </a:r>
          </a:p>
          <a:p>
            <a:pPr lvl="1"/>
            <a:r>
              <a:rPr lang="en-US" dirty="0"/>
              <a:t>Usually key=filename, value=line of text</a:t>
            </a:r>
          </a:p>
          <a:p>
            <a:r>
              <a:rPr lang="en-US" dirty="0"/>
              <a:t>Produces a </a:t>
            </a:r>
            <a:r>
              <a:rPr lang="en-US" b="1" dirty="0"/>
              <a:t>set</a:t>
            </a:r>
            <a:r>
              <a:rPr lang="en-US" dirty="0"/>
              <a:t> of intermediate pairs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reduce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out_key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Iterator(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intermediate_value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)) -&gt; list(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out_value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/>
              <a:t>Combines all intermediate values for a particular key</a:t>
            </a:r>
          </a:p>
          <a:p>
            <a:r>
              <a:rPr lang="en-US" dirty="0"/>
              <a:t>Produces a set of merged output values (usually just one)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4C552-BD00-2343-A605-2A8315FE1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697" y="3576436"/>
            <a:ext cx="2279248" cy="1153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65770E-FBA7-0B44-9D8C-B6323C7FC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945" y="5711125"/>
            <a:ext cx="2607055" cy="108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93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4EBF7-DC22-5945-9A44-062CA1FDE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example</a:t>
            </a:r>
            <a:r>
              <a:rPr lang="en-US"/>
              <a:t>: frequency of </a:t>
            </a:r>
            <a:r>
              <a:rPr lang="en-US" dirty="0"/>
              <a:t>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CA453-8138-D549-9D6C-B29C7F90F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input_key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String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input_value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 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input_key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document name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 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input_value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document contents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for each word w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input_value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List(</a:t>
            </a:r>
            <a:r>
              <a:rPr lang="en-US" dirty="0"/>
              <a:t>⟨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w, 1</a:t>
            </a:r>
            <a:r>
              <a:rPr lang="en-US" dirty="0"/>
              <a:t>⟩)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reduce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Iterator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intermediate_values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 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output_key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a word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 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output_values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a list of counts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0;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for each v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intermediate_values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result += v;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List(result);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Courier New" panose="02070309020205020404" pitchFamily="49" charset="0"/>
              </a:rPr>
              <a:t>// implicitly,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cs typeface="Courier New" panose="02070309020205020404" pitchFamily="49" charset="0"/>
              </a:rPr>
              <a:t>output_key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Courier New" panose="02070309020205020404" pitchFamily="49" charset="0"/>
              </a:rPr>
              <a:t> is also part of the output.</a:t>
            </a:r>
          </a:p>
        </p:txBody>
      </p:sp>
    </p:spTree>
    <p:extLst>
      <p:ext uri="{BB962C8B-B14F-4D97-AF65-F5344CB8AC3E}">
        <p14:creationId xmlns:p14="http://schemas.microsoft.com/office/powerpoint/2010/main" val="3153062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525B-5F09-6640-890B-F5F1523D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0" y="46094"/>
            <a:ext cx="11639227" cy="582555"/>
          </a:xfrm>
        </p:spPr>
        <p:txBody>
          <a:bodyPr>
            <a:normAutofit fontScale="90000"/>
          </a:bodyPr>
          <a:lstStyle/>
          <a:p>
            <a:r>
              <a:rPr lang="en-US" dirty="0"/>
              <a:t>Counting words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1997AE-E058-E54D-A932-90203CF15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70"/>
          <a:stretch/>
        </p:blipFill>
        <p:spPr>
          <a:xfrm>
            <a:off x="2057400" y="929497"/>
            <a:ext cx="7349490" cy="4999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13EC68-75D3-CB48-B956-EA3489046F3F}"/>
              </a:ext>
            </a:extLst>
          </p:cNvPr>
          <p:cNvSpPr txBox="1"/>
          <p:nvPr/>
        </p:nvSpPr>
        <p:spPr>
          <a:xfrm>
            <a:off x="263471" y="6229350"/>
            <a:ext cx="1163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Splitting and shuffling steps are done automatically by the Hadoop runtime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6F337-646D-CA46-BFA4-9E06927EFE0F}"/>
              </a:ext>
            </a:extLst>
          </p:cNvPr>
          <p:cNvSpPr/>
          <p:nvPr/>
        </p:nvSpPr>
        <p:spPr>
          <a:xfrm>
            <a:off x="2057400" y="5600700"/>
            <a:ext cx="1223010" cy="327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743593-ADA2-F040-BF88-29FE8A405FD1}"/>
              </a:ext>
            </a:extLst>
          </p:cNvPr>
          <p:cNvCxnSpPr>
            <a:cxnSpLocks/>
          </p:cNvCxnSpPr>
          <p:nvPr/>
        </p:nvCxnSpPr>
        <p:spPr>
          <a:xfrm flipV="1">
            <a:off x="4206240" y="4892041"/>
            <a:ext cx="0" cy="1337309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2328B5-44DE-F04F-9341-E253D1CA3C54}"/>
              </a:ext>
            </a:extLst>
          </p:cNvPr>
          <p:cNvCxnSpPr>
            <a:cxnSpLocks/>
          </p:cNvCxnSpPr>
          <p:nvPr/>
        </p:nvCxnSpPr>
        <p:spPr>
          <a:xfrm flipV="1">
            <a:off x="6850380" y="5890332"/>
            <a:ext cx="0" cy="462342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3473126-9B30-9447-9DF5-3C41059DA831}"/>
              </a:ext>
            </a:extLst>
          </p:cNvPr>
          <p:cNvSpPr txBox="1"/>
          <p:nvPr/>
        </p:nvSpPr>
        <p:spPr>
          <a:xfrm>
            <a:off x="37198" y="733506"/>
            <a:ext cx="41690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input_key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input_value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 </a:t>
            </a:r>
            <a:r>
              <a:rPr lang="en-US" sz="12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input_key</a:t>
            </a: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document name</a:t>
            </a:r>
          </a:p>
          <a:p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 </a:t>
            </a:r>
            <a:r>
              <a:rPr lang="en-US" sz="12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input_value</a:t>
            </a: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document contents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each word w in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input_value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(w, "1");</a:t>
            </a:r>
          </a:p>
          <a:p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5C987-7B7F-104B-8AED-54BE4591F217}"/>
              </a:ext>
            </a:extLst>
          </p:cNvPr>
          <p:cNvSpPr txBox="1"/>
          <p:nvPr/>
        </p:nvSpPr>
        <p:spPr>
          <a:xfrm>
            <a:off x="8523487" y="136025"/>
            <a:ext cx="3999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reduce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output_key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Iterator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intermediate_values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 </a:t>
            </a:r>
            <a:r>
              <a:rPr lang="en-US" sz="12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output_key</a:t>
            </a: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a word</a:t>
            </a:r>
          </a:p>
          <a:p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 </a:t>
            </a:r>
            <a:r>
              <a:rPr lang="en-US" sz="12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output_values</a:t>
            </a: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a list of counts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0;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each v in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intermediate_values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result += v;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result;</a:t>
            </a:r>
          </a:p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0AE3E-89BC-4C4A-871A-204FAC5452C3}"/>
              </a:ext>
            </a:extLst>
          </p:cNvPr>
          <p:cNvSpPr txBox="1"/>
          <p:nvPr/>
        </p:nvSpPr>
        <p:spPr>
          <a:xfrm>
            <a:off x="4919729" y="1610509"/>
            <a:ext cx="1081827" cy="2798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Map Output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33C871-FAE9-F64B-BCCC-AAF2A65454C1}"/>
              </a:ext>
            </a:extLst>
          </p:cNvPr>
          <p:cNvSpPr txBox="1"/>
          <p:nvPr/>
        </p:nvSpPr>
        <p:spPr>
          <a:xfrm>
            <a:off x="7237927" y="938662"/>
            <a:ext cx="15555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Reduce Output</a:t>
            </a:r>
          </a:p>
        </p:txBody>
      </p:sp>
    </p:spTree>
    <p:extLst>
      <p:ext uri="{BB962C8B-B14F-4D97-AF65-F5344CB8AC3E}">
        <p14:creationId xmlns:p14="http://schemas.microsoft.com/office/powerpoint/2010/main" val="3576576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4E2F663-EE0D-9A42-BC60-4F34996F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between many nodes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2FB54A-FCD2-CC45-8665-12AFD4B7CA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inter-node communication is handled entirely by:</a:t>
            </a:r>
          </a:p>
          <a:p>
            <a:r>
              <a:rPr lang="en-US" dirty="0"/>
              <a:t>The </a:t>
            </a:r>
            <a:r>
              <a:rPr lang="en-US" b="1" dirty="0"/>
              <a:t>shuffle</a:t>
            </a:r>
            <a:r>
              <a:rPr lang="en-US" dirty="0"/>
              <a:t> step, and</a:t>
            </a:r>
          </a:p>
          <a:p>
            <a:r>
              <a:rPr lang="en-US" dirty="0"/>
              <a:t>The </a:t>
            </a:r>
            <a:r>
              <a:rPr lang="en-US" b="1" dirty="0"/>
              <a:t>distributed file system </a:t>
            </a:r>
            <a:r>
              <a:rPr lang="en-US" dirty="0"/>
              <a:t>splitting the data across the compute nodes.</a:t>
            </a:r>
          </a:p>
          <a:p>
            <a:pPr lvl="1"/>
            <a:r>
              <a:rPr lang="en-US" dirty="0"/>
              <a:t>The input files stored on each node will be assigned to that node's mapper.  This drastically reduces communication overhead.</a:t>
            </a:r>
          </a:p>
          <a:p>
            <a:pPr marL="0" indent="0">
              <a:buNone/>
            </a:pPr>
            <a:r>
              <a:rPr lang="en-US" dirty="0"/>
              <a:t>The user code does not do any explicit communication.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0843807-015C-4845-9C97-2B62180EBC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316" y="1538067"/>
            <a:ext cx="5408485" cy="438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36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A0D6E-5AFC-DF4B-92DB-6A1C43DD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Hadoop framework provides: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6E3B8-41C5-9243-8784-81D48C109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Hadoop Distributed File System (</a:t>
            </a:r>
            <a:r>
              <a:rPr lang="en-US" b="1" dirty="0"/>
              <a:t>HDFS</a:t>
            </a:r>
            <a:r>
              <a:rPr lang="en-US" dirty="0"/>
              <a:t>) for distributing input and output data among many nodes.</a:t>
            </a:r>
          </a:p>
          <a:p>
            <a:pPr lvl="1"/>
            <a:r>
              <a:rPr lang="en-US" dirty="0"/>
              <a:t>Input to a program is usually a </a:t>
            </a:r>
            <a:r>
              <a:rPr lang="en-US" i="1" dirty="0"/>
              <a:t>folder</a:t>
            </a:r>
            <a:r>
              <a:rPr lang="en-US" dirty="0"/>
              <a:t> with files distributed on many nodes.</a:t>
            </a:r>
          </a:p>
          <a:p>
            <a:pPr lvl="1"/>
            <a:r>
              <a:rPr lang="en-US" dirty="0"/>
              <a:t>Again, the output of the program is a series of files written to a folder.</a:t>
            </a:r>
          </a:p>
          <a:p>
            <a:r>
              <a:rPr lang="en-US" dirty="0"/>
              <a:t>A runtime system to manage job </a:t>
            </a:r>
            <a:r>
              <a:rPr lang="en-US" b="1" dirty="0"/>
              <a:t>scheduling</a:t>
            </a:r>
            <a:r>
              <a:rPr lang="en-US" dirty="0"/>
              <a:t> and coordination:</a:t>
            </a:r>
          </a:p>
          <a:p>
            <a:pPr lvl="1"/>
            <a:r>
              <a:rPr lang="en-US" dirty="0"/>
              <a:t>Many copies of your program are made (forked) and run on many nodes.</a:t>
            </a:r>
          </a:p>
          <a:p>
            <a:pPr lvl="1"/>
            <a:r>
              <a:rPr lang="en-US" dirty="0"/>
              <a:t>One node is set to be the “master.”  It assigns work (input data) to workers.</a:t>
            </a:r>
          </a:p>
          <a:p>
            <a:pPr lvl="1"/>
            <a:r>
              <a:rPr lang="en-US" dirty="0"/>
              <a:t>Workers (mappers and reducers) write results to HDFS and notify the master.</a:t>
            </a:r>
          </a:p>
          <a:p>
            <a:r>
              <a:rPr lang="en-US" dirty="0"/>
              <a:t>A scalable, distributed </a:t>
            </a:r>
            <a:r>
              <a:rPr lang="en-US" b="1" dirty="0"/>
              <a:t>sorting</a:t>
            </a:r>
            <a:r>
              <a:rPr lang="en-US" dirty="0"/>
              <a:t> algorithm for the “shuffling” step.</a:t>
            </a:r>
          </a:p>
          <a:p>
            <a:pPr lvl="1"/>
            <a:r>
              <a:rPr lang="en-US" dirty="0"/>
              <a:t>All the intermediate data (produced by the mappers) must be sorted by the </a:t>
            </a:r>
            <a:r>
              <a:rPr lang="en-US" i="1" dirty="0"/>
              <a:t>key</a:t>
            </a:r>
            <a:r>
              <a:rPr lang="en-US" dirty="0"/>
              <a:t> so all data for a single key can be sent to one reducer.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23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A9CCA-CB63-674F-B76A-1C375A51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see lots of examples of MapReduce programs: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E71C5-EE77-CC4D-B6A1-2EA0B873B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https://research.google/pubs/pub62/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MapReduce tips:</a:t>
            </a:r>
          </a:p>
          <a:p>
            <a:r>
              <a:rPr lang="en-US" dirty="0"/>
              <a:t>You can chain multiple </a:t>
            </a:r>
            <a:r>
              <a:rPr lang="en-US" dirty="0" err="1"/>
              <a:t>MapReduces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(map1, reduce1, map2, reduce2)</a:t>
            </a:r>
          </a:p>
          <a:p>
            <a:r>
              <a:rPr lang="en-US" dirty="0"/>
              <a:t>For complex problems, think about specifying a series of intermediate results.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7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4ADCE-6875-6746-AF7B-24679DF70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 – Computing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35EF3-1A89-4B44-BF12-D040C1F4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Virtual Machines </a:t>
            </a:r>
            <a:r>
              <a:rPr lang="en-US" dirty="0"/>
              <a:t>let multiple tenants share a single physical server.</a:t>
            </a:r>
          </a:p>
          <a:p>
            <a:pPr lvl="1"/>
            <a:r>
              <a:rPr lang="en-US" dirty="0"/>
              <a:t>Apps can be distributed as a </a:t>
            </a:r>
            <a:r>
              <a:rPr lang="en-US" b="1" dirty="0"/>
              <a:t>VM disk image.</a:t>
            </a:r>
          </a:p>
          <a:p>
            <a:r>
              <a:rPr lang="en-US" b="1" dirty="0"/>
              <a:t>Containers</a:t>
            </a:r>
            <a:r>
              <a:rPr lang="en-US" dirty="0"/>
              <a:t> create a consistent environment for your application.</a:t>
            </a:r>
          </a:p>
          <a:p>
            <a:pPr lvl="1"/>
            <a:r>
              <a:rPr lang="en-US" dirty="0"/>
              <a:t>Distribute as an </a:t>
            </a:r>
            <a:r>
              <a:rPr lang="en-US" b="1" dirty="0"/>
              <a:t>image</a:t>
            </a:r>
            <a:r>
              <a:rPr lang="en-US" dirty="0"/>
              <a:t> (like a VM disk image, but more lightweight),</a:t>
            </a:r>
          </a:p>
          <a:p>
            <a:pPr lvl="1"/>
            <a:r>
              <a:rPr lang="en-US" dirty="0"/>
              <a:t>Or as source code + a </a:t>
            </a:r>
            <a:r>
              <a:rPr lang="en-US" b="1" dirty="0" err="1"/>
              <a:t>Dockerfile</a:t>
            </a:r>
            <a:r>
              <a:rPr lang="en-US" dirty="0"/>
              <a:t> (a blueprint for the image).</a:t>
            </a:r>
          </a:p>
          <a:p>
            <a:r>
              <a:rPr lang="en-US" b="1" dirty="0"/>
              <a:t>Serverless functions </a:t>
            </a:r>
            <a:r>
              <a:rPr lang="en-US" dirty="0"/>
              <a:t>are code that is </a:t>
            </a:r>
            <a:r>
              <a:rPr lang="en-US" i="1" dirty="0"/>
              <a:t>staged</a:t>
            </a:r>
            <a:r>
              <a:rPr lang="en-US" dirty="0"/>
              <a:t> in the cloud, </a:t>
            </a:r>
            <a:r>
              <a:rPr lang="en-US" i="1" dirty="0"/>
              <a:t>ready to run:</a:t>
            </a:r>
            <a:endParaRPr lang="en-US" dirty="0"/>
          </a:p>
          <a:p>
            <a:pPr lvl="1"/>
            <a:r>
              <a:rPr lang="en-US" dirty="0"/>
              <a:t>They are automatically deployed and run on </a:t>
            </a:r>
            <a:r>
              <a:rPr lang="en-US" i="1" dirty="0"/>
              <a:t>one or more </a:t>
            </a:r>
            <a:r>
              <a:rPr lang="en-US" dirty="0"/>
              <a:t>VMs </a:t>
            </a:r>
            <a:r>
              <a:rPr lang="en-US" b="1" dirty="0"/>
              <a:t>on demand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rgbClr val="00B050"/>
                </a:solidFill>
              </a:rPr>
              <a:t>Pros:</a:t>
            </a:r>
            <a:r>
              <a:rPr lang="en-US" dirty="0"/>
              <a:t>	• Gives more dynamic &amp; fine-grained scalability than container/VM.</a:t>
            </a:r>
          </a:p>
          <a:p>
            <a:pPr marL="457200" lvl="1" indent="0">
              <a:buNone/>
            </a:pPr>
            <a:r>
              <a:rPr lang="en-US" dirty="0"/>
              <a:t>		• Uses as many machines as needed, when needed.  (zero to 1000s!)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rgbClr val="C00000"/>
                </a:solidFill>
              </a:rPr>
              <a:t>Cons:</a:t>
            </a:r>
            <a:r>
              <a:rPr lang="en-US" i="1" dirty="0"/>
              <a:t>	</a:t>
            </a:r>
            <a:r>
              <a:rPr lang="en-US" dirty="0"/>
              <a:t>• “Cold start” delay of several seconds (to copy code &amp; launch).</a:t>
            </a:r>
          </a:p>
          <a:p>
            <a:pPr marL="457200" lvl="1" indent="0">
              <a:buNone/>
            </a:pPr>
            <a:r>
              <a:rPr lang="en-US" dirty="0"/>
              <a:t>		• Function runtime is often limited (</a:t>
            </a:r>
            <a:r>
              <a:rPr lang="en-US" dirty="0" err="1"/>
              <a:t>eg.</a:t>
            </a:r>
            <a:r>
              <a:rPr lang="en-US" dirty="0"/>
              <a:t>, 15 minutes for Lambda).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45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8275-33F5-8E47-A3C0-D9E99395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improves on MapReduce/Hadoop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832D9-7265-0C41-A2F8-6712270DD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Spark is very similar to Hadoop/MapReduce, but it solves some performance issues and its programs are easier to write and read.</a:t>
            </a:r>
          </a:p>
          <a:p>
            <a:r>
              <a:rPr lang="en-US" dirty="0"/>
              <a:t>Hadoop is slowed by using the filesystem too much.</a:t>
            </a:r>
          </a:p>
          <a:p>
            <a:pPr lvl="1"/>
            <a:r>
              <a:rPr lang="en-US" dirty="0"/>
              <a:t>Recall that disk latency is 10M× greater than memory.</a:t>
            </a:r>
          </a:p>
          <a:p>
            <a:r>
              <a:rPr lang="en-US" dirty="0"/>
              <a:t>Every Hadoop step uses the disk; it stores all of the following on disk:</a:t>
            </a:r>
          </a:p>
          <a:p>
            <a:pPr lvl="1"/>
            <a:r>
              <a:rPr lang="en-US" dirty="0"/>
              <a:t>Inputs to Map.</a:t>
            </a:r>
          </a:p>
          <a:p>
            <a:pPr lvl="1"/>
            <a:r>
              <a:rPr lang="en-US" dirty="0"/>
              <a:t>Intermediate values output by Map.</a:t>
            </a:r>
          </a:p>
          <a:p>
            <a:pPr lvl="1"/>
            <a:r>
              <a:rPr lang="en-US" dirty="0"/>
              <a:t>Reduce results.</a:t>
            </a:r>
          </a:p>
          <a:p>
            <a:r>
              <a:rPr lang="en-US" i="1" dirty="0"/>
              <a:t>Why?  </a:t>
            </a:r>
            <a:r>
              <a:rPr lang="en-US" dirty="0"/>
              <a:t>Writing to disk simplifies data sharing and fault tolerance.</a:t>
            </a:r>
          </a:p>
          <a:p>
            <a:r>
              <a:rPr lang="en-US" dirty="0"/>
              <a:t>Many </a:t>
            </a:r>
            <a:r>
              <a:rPr lang="en-US" b="1" dirty="0"/>
              <a:t>iterations</a:t>
            </a:r>
            <a:r>
              <a:rPr lang="en-US" dirty="0"/>
              <a:t> of MapReduce may be needed to solve a task (</a:t>
            </a:r>
            <a:r>
              <a:rPr lang="en-US" dirty="0" err="1"/>
              <a:t>eg.</a:t>
            </a:r>
            <a:r>
              <a:rPr lang="en-US" dirty="0"/>
              <a:t>, PageRank).  This is messy to write and involves a lot of disk activity.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54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B2013-838A-C042-AC96-C3FA44C12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innovations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1D19D-52E5-CD46-8D89-754DB831B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writes a </a:t>
            </a:r>
            <a:r>
              <a:rPr lang="en-US" b="1" dirty="0"/>
              <a:t>driver</a:t>
            </a:r>
            <a:r>
              <a:rPr lang="en-US" dirty="0"/>
              <a:t> program which can have an arbitrary number of steps.  Analysis can also be run </a:t>
            </a:r>
            <a:r>
              <a:rPr lang="en-US" b="1" dirty="0"/>
              <a:t>interactively</a:t>
            </a:r>
            <a:r>
              <a:rPr lang="en-US" dirty="0"/>
              <a:t> for data exploration.</a:t>
            </a:r>
          </a:p>
          <a:p>
            <a:r>
              <a:rPr lang="en-US" dirty="0"/>
              <a:t>More parallel operations are available (not just Map and Reduce):</a:t>
            </a:r>
          </a:p>
          <a:p>
            <a:pPr lvl="1"/>
            <a:r>
              <a:rPr lang="en-US" b="1" dirty="0" err="1"/>
              <a:t>flatMap</a:t>
            </a:r>
            <a:r>
              <a:rPr lang="en-US" dirty="0"/>
              <a:t> (like Hadoop map), </a:t>
            </a:r>
            <a:r>
              <a:rPr lang="en-US" b="1" dirty="0"/>
              <a:t>map </a:t>
            </a:r>
            <a:r>
              <a:rPr lang="en-US" dirty="0"/>
              <a:t>(one to one), </a:t>
            </a:r>
            <a:r>
              <a:rPr lang="en-US" b="1" dirty="0"/>
              <a:t>filter </a:t>
            </a:r>
            <a:r>
              <a:rPr lang="en-US" dirty="0"/>
              <a:t>(return a subset).</a:t>
            </a:r>
            <a:endParaRPr lang="en-US" b="1" dirty="0"/>
          </a:p>
          <a:p>
            <a:pPr lvl="1"/>
            <a:r>
              <a:rPr lang="en-US" b="1" dirty="0" err="1"/>
              <a:t>reduceByKey</a:t>
            </a:r>
            <a:r>
              <a:rPr lang="en-US" b="1" dirty="0"/>
              <a:t> </a:t>
            </a:r>
            <a:r>
              <a:rPr lang="en-US" dirty="0"/>
              <a:t>(like Hadoop reduce), </a:t>
            </a:r>
            <a:r>
              <a:rPr lang="en-US" b="1" dirty="0"/>
              <a:t>reduce</a:t>
            </a:r>
            <a:r>
              <a:rPr lang="en-US" dirty="0"/>
              <a:t> (to one node).</a:t>
            </a:r>
          </a:p>
          <a:p>
            <a:pPr lvl="1"/>
            <a:r>
              <a:rPr lang="en-US" b="1" dirty="0" err="1"/>
              <a:t>forEach</a:t>
            </a:r>
            <a:r>
              <a:rPr lang="en-US" dirty="0"/>
              <a:t> (process Scala collection items in parallel),</a:t>
            </a:r>
            <a:br>
              <a:rPr lang="en-US" b="1" dirty="0"/>
            </a:br>
            <a:r>
              <a:rPr lang="en-US" b="1" dirty="0"/>
              <a:t>collect</a:t>
            </a:r>
            <a:r>
              <a:rPr lang="en-US" dirty="0"/>
              <a:t> (send all elements back to the driver node)</a:t>
            </a:r>
          </a:p>
          <a:p>
            <a:r>
              <a:rPr lang="en-US" dirty="0"/>
              <a:t>Operations to improve performance: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cache</a:t>
            </a:r>
            <a:r>
              <a:rPr lang="en-US" dirty="0"/>
              <a:t> operation to keep a data set in memory between parallel tasks.</a:t>
            </a:r>
          </a:p>
          <a:p>
            <a:pPr lvl="1"/>
            <a:r>
              <a:rPr lang="en-US" b="1" dirty="0"/>
              <a:t>accumulators</a:t>
            </a:r>
            <a:r>
              <a:rPr lang="en-US" dirty="0"/>
              <a:t> with results only visible to the driver.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92229-8126-074A-90BD-FBF9CB5F006E}"/>
              </a:ext>
            </a:extLst>
          </p:cNvPr>
          <p:cNvSpPr txBox="1"/>
          <p:nvPr/>
        </p:nvSpPr>
        <p:spPr>
          <a:xfrm>
            <a:off x="8801100" y="3566920"/>
            <a:ext cx="325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Allows parallel processing without HDFS.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EB5034D-1068-3043-8099-06C415AC407E}"/>
              </a:ext>
            </a:extLst>
          </p:cNvPr>
          <p:cNvSpPr/>
          <p:nvPr/>
        </p:nvSpPr>
        <p:spPr>
          <a:xfrm>
            <a:off x="8600303" y="3601418"/>
            <a:ext cx="200797" cy="762000"/>
          </a:xfrm>
          <a:prstGeom prst="rightBrace">
            <a:avLst>
              <a:gd name="adj1" fmla="val 24799"/>
              <a:gd name="adj2" fmla="val 50000"/>
            </a:avLst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65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85C-E8DB-DC4C-9463-6984F188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Resilient Distributed Datasets (RDDs)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0A3F-8B84-E247-851B-C55E6C67D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most important innovation of Spark is to represent intermediate values as reproducible objects instead of saving to disk.</a:t>
            </a:r>
          </a:p>
          <a:p>
            <a:r>
              <a:rPr lang="en-US" dirty="0"/>
              <a:t>RDDs are either: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filename</a:t>
            </a:r>
            <a:r>
              <a:rPr lang="en-US" dirty="0"/>
              <a:t> referring to something stored in HDFS.</a:t>
            </a:r>
          </a:p>
          <a:p>
            <a:pPr lvl="1"/>
            <a:r>
              <a:rPr lang="en-US" dirty="0"/>
              <a:t>A reference to an in-memory collection (</a:t>
            </a:r>
            <a:r>
              <a:rPr lang="en-US" dirty="0" err="1"/>
              <a:t>eg.</a:t>
            </a:r>
            <a:r>
              <a:rPr lang="en-US" dirty="0"/>
              <a:t>, List) in the </a:t>
            </a:r>
            <a:r>
              <a:rPr lang="en-US" b="1" dirty="0"/>
              <a:t>driver</a:t>
            </a:r>
            <a:r>
              <a:rPr lang="en-US" dirty="0"/>
              <a:t> </a:t>
            </a:r>
            <a:r>
              <a:rPr lang="en-US" b="1" dirty="0"/>
              <a:t>program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result of a parallel </a:t>
            </a:r>
            <a:r>
              <a:rPr lang="en-US" b="1" dirty="0"/>
              <a:t>transformation</a:t>
            </a:r>
            <a:r>
              <a:rPr lang="en-US" dirty="0"/>
              <a:t> of another RDD (</a:t>
            </a:r>
            <a:r>
              <a:rPr lang="en-US" dirty="0" err="1"/>
              <a:t>eg.</a:t>
            </a:r>
            <a:r>
              <a:rPr lang="en-US" dirty="0"/>
              <a:t>, map, filter).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save</a:t>
            </a:r>
            <a:r>
              <a:rPr lang="en-US" dirty="0"/>
              <a:t> or </a:t>
            </a:r>
            <a:r>
              <a:rPr lang="en-US" b="1" dirty="0"/>
              <a:t>cache</a:t>
            </a:r>
            <a:r>
              <a:rPr lang="en-US" dirty="0"/>
              <a:t> action applied to an RDD.  This does not change the data.</a:t>
            </a:r>
          </a:p>
          <a:p>
            <a:r>
              <a:rPr lang="en-US" dirty="0"/>
              <a:t>An intermediate result might be represented as:</a:t>
            </a:r>
          </a:p>
          <a:p>
            <a:pPr lvl="1"/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[400:500].</a:t>
            </a:r>
            <a:r>
              <a:rPr lang="en-US" sz="19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-&gt; sqrt(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))   </a:t>
            </a:r>
            <a:r>
              <a:rPr lang="en-US" dirty="0"/>
              <a:t>//</a:t>
            </a:r>
            <a:r>
              <a:rPr lang="en-US" dirty="0" err="1"/>
              <a:t>myList</a:t>
            </a:r>
            <a:r>
              <a:rPr lang="en-US" dirty="0"/>
              <a:t> is in driver memory</a:t>
            </a:r>
          </a:p>
          <a:p>
            <a:pPr lvl="1"/>
            <a:r>
              <a:rPr lang="en-US" sz="19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textFile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("data0032.txt").</a:t>
            </a:r>
            <a:r>
              <a:rPr lang="en-US" sz="19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(line -&gt;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line.split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(" ")).</a:t>
            </a:r>
            <a:r>
              <a:rPr lang="en-US" sz="19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(w -&gt; w=="Steve") </a:t>
            </a:r>
          </a:p>
          <a:p>
            <a:pPr lvl="1"/>
            <a:r>
              <a:rPr lang="en-US" dirty="0"/>
              <a:t>If node processing either of the data above crashes, the in-memory copy is lost </a:t>
            </a:r>
            <a:r>
              <a:rPr lang="en-US" dirty="0">
                <a:sym typeface="Wingdings" pitchFamily="2" charset="2"/>
              </a:rPr>
              <a:t></a:t>
            </a:r>
          </a:p>
          <a:p>
            <a:pPr lvl="1"/>
            <a:r>
              <a:rPr lang="en-US" dirty="0">
                <a:sym typeface="Wingdings" pitchFamily="2" charset="2"/>
              </a:rPr>
              <a:t>However, it can be re-generated from the lines above by re-running the fraction of the analysis that led to that data.   </a:t>
            </a:r>
          </a:p>
          <a:p>
            <a:r>
              <a:rPr lang="en-US" dirty="0">
                <a:sym typeface="Wingdings" pitchFamily="2" charset="2"/>
              </a:rPr>
              <a:t>Data is ephemeral (in memory-only) but data </a:t>
            </a:r>
            <a:r>
              <a:rPr lang="en-US" b="1" dirty="0">
                <a:sym typeface="Wingdings" pitchFamily="2" charset="2"/>
              </a:rPr>
              <a:t>provenance</a:t>
            </a:r>
            <a:r>
              <a:rPr lang="en-US" dirty="0">
                <a:sym typeface="Wingdings" pitchFamily="2" charset="2"/>
              </a:rPr>
              <a:t> is safeguarded. </a:t>
            </a:r>
            <a:endParaRPr lang="en-US" dirty="0"/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0F494FFC-5581-8E4B-AA11-867CD60119E9}"/>
              </a:ext>
            </a:extLst>
          </p:cNvPr>
          <p:cNvSpPr/>
          <p:nvPr/>
        </p:nvSpPr>
        <p:spPr>
          <a:xfrm>
            <a:off x="8728129" y="1905000"/>
            <a:ext cx="2857500" cy="622300"/>
          </a:xfrm>
          <a:prstGeom prst="wedgeRectCallout">
            <a:avLst>
              <a:gd name="adj1" fmla="val -41305"/>
              <a:gd name="adj2" fmla="val 9131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the driver program crashes the analysis will fail anyway. </a:t>
            </a:r>
          </a:p>
        </p:txBody>
      </p:sp>
    </p:spTree>
    <p:extLst>
      <p:ext uri="{BB962C8B-B14F-4D97-AF65-F5344CB8AC3E}">
        <p14:creationId xmlns:p14="http://schemas.microsoft.com/office/powerpoint/2010/main" val="1743606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F998D-ED31-B046-82D9-16DE6CDD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example: Text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97C5E-253D-BF4A-993A-704801384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file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spark.textFile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hdfs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://...")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errs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file.filter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(_.contains("ERROR"))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ones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errs.map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(_ =&gt; 1)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count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ones.reduce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(_+_)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The first three lines all define new RDDs.</a:t>
            </a:r>
          </a:p>
          <a:p>
            <a:r>
              <a:rPr lang="en-US" i="1" dirty="0">
                <a:cs typeface="Courier New" panose="02070309020205020404" pitchFamily="49" charset="0"/>
              </a:rPr>
              <a:t>errs</a:t>
            </a:r>
            <a:r>
              <a:rPr lang="en-US" dirty="0">
                <a:cs typeface="Courier New" panose="02070309020205020404" pitchFamily="49" charset="0"/>
              </a:rPr>
              <a:t> and </a:t>
            </a:r>
            <a:r>
              <a:rPr lang="en-US" i="1" dirty="0">
                <a:cs typeface="Courier New" panose="02070309020205020404" pitchFamily="49" charset="0"/>
              </a:rPr>
              <a:t>ones</a:t>
            </a:r>
            <a:r>
              <a:rPr lang="en-US" dirty="0">
                <a:cs typeface="Courier New" panose="02070309020205020404" pitchFamily="49" charset="0"/>
              </a:rPr>
              <a:t> are can be </a:t>
            </a:r>
            <a:r>
              <a:rPr lang="en-US" b="1" dirty="0">
                <a:cs typeface="Courier New" panose="02070309020205020404" pitchFamily="49" charset="0"/>
              </a:rPr>
              <a:t>lazy-evaluated: </a:t>
            </a:r>
            <a:r>
              <a:rPr lang="en-US" dirty="0">
                <a:cs typeface="Courier New" panose="02070309020205020404" pitchFamily="49" charset="0"/>
              </a:rPr>
              <a:t>for efficiency, don't run the filter and map until we know the final destination of the data.</a:t>
            </a:r>
          </a:p>
        </p:txBody>
      </p:sp>
    </p:spTree>
    <p:extLst>
      <p:ext uri="{BB962C8B-B14F-4D97-AF65-F5344CB8AC3E}">
        <p14:creationId xmlns:p14="http://schemas.microsoft.com/office/powerpoint/2010/main" val="1265359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EDB2-E6E3-3E4B-8625-BADAD0E6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Logistic Regression (ML classification)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DD03B-C6FC-044A-9B82-D0573EEBC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1123" y="1077131"/>
            <a:ext cx="7824311" cy="56258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cs typeface="Courier New" panose="02070309020205020404" pitchFamily="49" charset="0"/>
              </a:rPr>
              <a:t>// Read points from a text file and cache them</a:t>
            </a:r>
          </a:p>
          <a:p>
            <a:pPr marL="0" indent="0">
              <a:buNone/>
            </a:pP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points = 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spark.textFile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(...)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.map(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parsePoint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).cache()</a:t>
            </a:r>
          </a:p>
          <a:p>
            <a:pPr marL="0" indent="0">
              <a:buNone/>
            </a:pPr>
            <a:r>
              <a:rPr lang="en-US" sz="2600" dirty="0">
                <a:cs typeface="Courier New" panose="02070309020205020404" pitchFamily="49" charset="0"/>
              </a:rPr>
              <a:t>// Initialize w to random D-dimensional vector</a:t>
            </a:r>
          </a:p>
          <a:p>
            <a:pPr marL="0" indent="0">
              <a:buNone/>
            </a:pP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w = 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Vector.random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(D)</a:t>
            </a:r>
          </a:p>
          <a:p>
            <a:pPr marL="0" indent="0">
              <a:buNone/>
            </a:pPr>
            <a:r>
              <a:rPr lang="en-US" sz="2600" dirty="0">
                <a:cs typeface="Courier New" panose="02070309020205020404" pitchFamily="49" charset="0"/>
              </a:rPr>
              <a:t>// Run multiple iterations to update w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&lt;- 1 to ITERATIONS) {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grad = 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spark.accumulator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(new Vector(D))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points.foreach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(p -&gt; {  </a:t>
            </a:r>
            <a:r>
              <a:rPr lang="en-US" sz="2600" dirty="0">
                <a:cs typeface="Courier New" panose="02070309020205020404" pitchFamily="49" charset="0"/>
              </a:rPr>
              <a:t>// Runs in parallel</a:t>
            </a:r>
            <a:endParaRPr lang="en-US" sz="23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s = (1/(1+exp(-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p.y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*(w dot 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)))-1)*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p.y</a:t>
            </a:r>
            <a:endParaRPr lang="en-US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  grad += s * 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endParaRPr lang="en-US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})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w -= 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grad.value</a:t>
            </a:r>
            <a:endParaRPr lang="en-US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A7AB9-8C4C-554F-934A-8FA5CA41F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471" y="1077131"/>
            <a:ext cx="3600605" cy="56258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Find a hyperplane </a:t>
            </a:r>
            <a:r>
              <a:rPr lang="en-US" i="1" dirty="0"/>
              <a:t>w</a:t>
            </a:r>
            <a:r>
              <a:rPr lang="en-US" dirty="0"/>
              <a:t> that best separates two sets of points.</a:t>
            </a:r>
          </a:p>
          <a:p>
            <a:r>
              <a:rPr lang="en-US" dirty="0"/>
              <a:t>Solve with </a:t>
            </a:r>
            <a:r>
              <a:rPr lang="en-US" i="1" dirty="0"/>
              <a:t>gradient descent.</a:t>
            </a:r>
            <a:endParaRPr lang="en-US" dirty="0"/>
          </a:p>
          <a:p>
            <a:r>
              <a:rPr lang="en-US" i="1" dirty="0"/>
              <a:t>cache</a:t>
            </a:r>
            <a:r>
              <a:rPr lang="en-US" dirty="0"/>
              <a:t> operation keeps points in memory through many iterations.</a:t>
            </a:r>
          </a:p>
          <a:p>
            <a:r>
              <a:rPr lang="en-US" dirty="0"/>
              <a:t>Each training point contributes to gradient in parallel through </a:t>
            </a:r>
            <a:r>
              <a:rPr lang="en-US" i="1" dirty="0"/>
              <a:t>accumulator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1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20726-AB5E-B648-B886-6EBD8A2BB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Parallel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19D2C-2E5D-5946-904D-A5B815FCD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Scientists have done large parallel computations starting decades before “big data” trends and the Internet.</a:t>
            </a:r>
          </a:p>
          <a:p>
            <a:r>
              <a:rPr lang="en-US" dirty="0"/>
              <a:t>However, the tools they use are very different.</a:t>
            </a:r>
          </a:p>
          <a:p>
            <a:r>
              <a:rPr lang="en-US" dirty="0"/>
              <a:t>Use clusters of machines with special low-latency networking.</a:t>
            </a:r>
          </a:p>
          <a:p>
            <a:pPr lvl="1"/>
            <a:r>
              <a:rPr lang="en-US" dirty="0"/>
              <a:t>Called “Supercomputing” or “High Performance Computing” (HPC).</a:t>
            </a:r>
          </a:p>
          <a:p>
            <a:r>
              <a:rPr lang="en-US" dirty="0"/>
              <a:t>Data is stored on different nodes than where computing is done.</a:t>
            </a:r>
          </a:p>
          <a:p>
            <a:r>
              <a:rPr lang="en-US" dirty="0"/>
              <a:t>Programming is done in C or Fortran.</a:t>
            </a:r>
          </a:p>
          <a:p>
            <a:r>
              <a:rPr lang="en-US" dirty="0"/>
              <a:t>Parallelization is done with:</a:t>
            </a:r>
          </a:p>
          <a:p>
            <a:pPr lvl="1"/>
            <a:r>
              <a:rPr lang="en-US" dirty="0"/>
              <a:t>OpenMP – to automatically parallelize loops, etc.</a:t>
            </a:r>
          </a:p>
          <a:p>
            <a:pPr lvl="1"/>
            <a:r>
              <a:rPr lang="en-US" dirty="0"/>
              <a:t>MPI – programmer uses </a:t>
            </a:r>
            <a:r>
              <a:rPr lang="en-US" i="1" dirty="0"/>
              <a:t>gather</a:t>
            </a:r>
            <a:r>
              <a:rPr lang="en-US" dirty="0"/>
              <a:t>, </a:t>
            </a:r>
            <a:r>
              <a:rPr lang="en-US" i="1" dirty="0"/>
              <a:t>scatter</a:t>
            </a:r>
            <a:r>
              <a:rPr lang="en-US" dirty="0"/>
              <a:t>, etc., to distribute intermediates.</a:t>
            </a:r>
          </a:p>
          <a:p>
            <a:r>
              <a:rPr lang="en-US" dirty="0"/>
              <a:t>Fault tolerance is a major problem in large supercomputing application because they can have ~100,000 machines (~10M cores). </a:t>
            </a:r>
          </a:p>
        </p:txBody>
      </p:sp>
    </p:spTree>
    <p:extLst>
      <p:ext uri="{BB962C8B-B14F-4D97-AF65-F5344CB8AC3E}">
        <p14:creationId xmlns:p14="http://schemas.microsoft.com/office/powerpoint/2010/main" val="4105798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389D-2D74-1048-9DAF-3F529AD0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34ABE-CBE6-984E-8399-AA1E68926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efficiently analyze large data sets, it's important to merge </a:t>
            </a:r>
            <a:r>
              <a:rPr lang="en-US" dirty="0">
                <a:solidFill>
                  <a:schemeClr val="accent6"/>
                </a:solidFill>
              </a:rPr>
              <a:t>computation and storage </a:t>
            </a:r>
            <a:r>
              <a:rPr lang="en-US" dirty="0"/>
              <a:t>on the same machines.  Minimize transfers.</a:t>
            </a:r>
            <a:endParaRPr lang="en-US" b="1" dirty="0"/>
          </a:p>
          <a:p>
            <a:r>
              <a:rPr lang="en-US" b="1" dirty="0"/>
              <a:t>Hadoop</a:t>
            </a:r>
            <a:r>
              <a:rPr lang="en-US" dirty="0"/>
              <a:t> is an open-source implementation of </a:t>
            </a:r>
            <a:r>
              <a:rPr lang="en-US" b="1" dirty="0"/>
              <a:t>MapReduce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framework for parallel computing on Big Data problems.</a:t>
            </a:r>
          </a:p>
          <a:p>
            <a:pPr lvl="1"/>
            <a:r>
              <a:rPr lang="en-US" dirty="0"/>
              <a:t>Requires programmer to somehow express analysis as Maps and Reduces.</a:t>
            </a:r>
          </a:p>
          <a:p>
            <a:pPr lvl="1"/>
            <a:r>
              <a:rPr lang="en-US" dirty="0"/>
              <a:t>HDFS distributes input and output data files on the compute nodes.</a:t>
            </a:r>
          </a:p>
          <a:p>
            <a:r>
              <a:rPr lang="en-US" b="1" dirty="0"/>
              <a:t>Spark</a:t>
            </a:r>
            <a:r>
              <a:rPr lang="en-US" dirty="0"/>
              <a:t> improves performance by storing intermediate results in memory.</a:t>
            </a:r>
          </a:p>
          <a:p>
            <a:pPr lvl="1"/>
            <a:r>
              <a:rPr lang="en-US" i="1" dirty="0"/>
              <a:t>Resilient Distributed Datasets </a:t>
            </a:r>
            <a:r>
              <a:rPr lang="en-US" dirty="0"/>
              <a:t>enable this.</a:t>
            </a:r>
          </a:p>
          <a:p>
            <a:pPr lvl="1"/>
            <a:r>
              <a:rPr lang="en-US" dirty="0"/>
              <a:t>Syntax is richer, leading to code that is easier to write and read.  Multiple steps can be expressed easily.</a:t>
            </a:r>
          </a:p>
          <a:p>
            <a:pPr lvl="1"/>
            <a:r>
              <a:rPr lang="en-US" dirty="0"/>
              <a:t>It's easier for beginners to get started.  Need not store inputs in HDFS.</a:t>
            </a:r>
          </a:p>
        </p:txBody>
      </p:sp>
    </p:spTree>
    <p:extLst>
      <p:ext uri="{BB962C8B-B14F-4D97-AF65-F5344CB8AC3E}">
        <p14:creationId xmlns:p14="http://schemas.microsoft.com/office/powerpoint/2010/main" val="3024340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47CF9-BBBD-6543-9AC7-65DAE52C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concepts in this class: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53290-C6FC-B54E-A1CC-55718649FC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Computing Platforms</a:t>
            </a:r>
            <a:r>
              <a:rPr lang="en-US" dirty="0"/>
              <a:t>:</a:t>
            </a:r>
          </a:p>
          <a:p>
            <a:r>
              <a:rPr lang="en-US" dirty="0"/>
              <a:t>Virtual Machines</a:t>
            </a:r>
          </a:p>
          <a:p>
            <a:r>
              <a:rPr lang="en-US" dirty="0"/>
              <a:t>Containers.</a:t>
            </a:r>
          </a:p>
          <a:p>
            <a:r>
              <a:rPr lang="en-US" dirty="0"/>
              <a:t>Serverless functions.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Programming Models:</a:t>
            </a:r>
          </a:p>
          <a:p>
            <a:r>
              <a:rPr lang="en-US" dirty="0"/>
              <a:t>Stateless (micro)services.</a:t>
            </a:r>
          </a:p>
          <a:p>
            <a:r>
              <a:rPr lang="en-US" dirty="0"/>
              <a:t>MapReduce/Spark.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Network-level optimization</a:t>
            </a:r>
            <a:r>
              <a:rPr lang="en-US" dirty="0"/>
              <a:t>:</a:t>
            </a:r>
          </a:p>
          <a:p>
            <a:r>
              <a:rPr lang="en-US" dirty="0"/>
              <a:t>HTTP caches.</a:t>
            </a:r>
          </a:p>
          <a:p>
            <a:r>
              <a:rPr lang="en-US" dirty="0"/>
              <a:t>CDNs (Content Delivery Networks).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C8772-4F79-F84D-937E-2C833BE27C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Coordination</a:t>
            </a:r>
            <a:r>
              <a:rPr lang="en-US" dirty="0"/>
              <a:t>:</a:t>
            </a:r>
          </a:p>
          <a:p>
            <a:r>
              <a:rPr lang="en-US" dirty="0"/>
              <a:t>Load balancers.</a:t>
            </a:r>
          </a:p>
          <a:p>
            <a:r>
              <a:rPr lang="en-US" dirty="0"/>
              <a:t>REST APIs.</a:t>
            </a:r>
          </a:p>
          <a:p>
            <a:r>
              <a:rPr lang="en-US" dirty="0"/>
              <a:t>Distributed Message Queues.</a:t>
            </a:r>
          </a:p>
          <a:p>
            <a:r>
              <a:rPr lang="en-US" dirty="0"/>
              <a:t>Push Notifications, </a:t>
            </a:r>
            <a:r>
              <a:rPr lang="en-US" dirty="0" err="1"/>
              <a:t>WebSockets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Data storage</a:t>
            </a:r>
            <a:r>
              <a:rPr lang="en-US" dirty="0"/>
              <a:t>:</a:t>
            </a:r>
          </a:p>
          <a:p>
            <a:r>
              <a:rPr lang="en-US" dirty="0"/>
              <a:t>SQL Relational </a:t>
            </a:r>
            <a:r>
              <a:rPr lang="en-US" dirty="0" err="1"/>
              <a:t>DBs.</a:t>
            </a:r>
            <a:endParaRPr lang="en-US" dirty="0"/>
          </a:p>
          <a:p>
            <a:r>
              <a:rPr lang="en-US" dirty="0"/>
              <a:t>NoSQL </a:t>
            </a:r>
            <a:r>
              <a:rPr lang="en-US" dirty="0" err="1"/>
              <a:t>DBs.</a:t>
            </a:r>
            <a:endParaRPr lang="en-US" dirty="0"/>
          </a:p>
          <a:p>
            <a:r>
              <a:rPr lang="en-US" dirty="0"/>
              <a:t>Distributed file systems.</a:t>
            </a:r>
          </a:p>
          <a:p>
            <a:r>
              <a:rPr lang="en-US" dirty="0"/>
              <a:t>Browser cookies, auth tokens.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89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A596-473F-0E4E-B589-F6707628A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41FC0-7DB2-1442-851A-B764CAEF2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The Goal</a:t>
            </a:r>
            <a:r>
              <a:rPr lang="en-US" dirty="0"/>
              <a:t>: to learn enough to build your own scalable startup product. Bypass the “on the job training” or self-study usually required.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To Explore this Further:</a:t>
            </a:r>
          </a:p>
          <a:p>
            <a:r>
              <a:rPr lang="en-US" dirty="0"/>
              <a:t>CS-345 </a:t>
            </a:r>
            <a:r>
              <a:rPr lang="en-US" b="1" dirty="0"/>
              <a:t>Distributed Systems</a:t>
            </a:r>
          </a:p>
          <a:p>
            <a:pPr lvl="1"/>
            <a:r>
              <a:rPr lang="en-US" sz="3000" dirty="0"/>
              <a:t>Shared-nothing distributed systems, consistency (NoSQL databases)</a:t>
            </a:r>
          </a:p>
          <a:p>
            <a:r>
              <a:rPr lang="en-US" dirty="0"/>
              <a:t>CS-340 </a:t>
            </a:r>
            <a:r>
              <a:rPr lang="en-US" b="1" dirty="0"/>
              <a:t>Intro to Computer Networking</a:t>
            </a:r>
          </a:p>
          <a:p>
            <a:pPr lvl="1"/>
            <a:r>
              <a:rPr lang="en-US" sz="3000" dirty="0"/>
              <a:t>Application layer protocols (HTTP, REST APIs)</a:t>
            </a:r>
          </a:p>
          <a:p>
            <a:r>
              <a:rPr lang="en-US" dirty="0"/>
              <a:t>CS-343 </a:t>
            </a:r>
            <a:r>
              <a:rPr lang="en-US" b="1" dirty="0"/>
              <a:t>Operating Systems</a:t>
            </a:r>
          </a:p>
          <a:p>
            <a:pPr lvl="1"/>
            <a:r>
              <a:rPr lang="en-US" sz="3000" dirty="0"/>
              <a:t>Processes and threads</a:t>
            </a:r>
          </a:p>
          <a:p>
            <a:pPr lvl="1"/>
            <a:r>
              <a:rPr lang="en-US" sz="3000" dirty="0"/>
              <a:t>Performance of storage vs RAM</a:t>
            </a:r>
          </a:p>
          <a:p>
            <a:r>
              <a:rPr lang="en-US" dirty="0"/>
              <a:t>CS-339 </a:t>
            </a:r>
            <a:r>
              <a:rPr lang="en-US" b="1" dirty="0"/>
              <a:t>Intro to Databases</a:t>
            </a:r>
          </a:p>
          <a:p>
            <a:pPr lvl="1"/>
            <a:r>
              <a:rPr lang="en-US" sz="3000" dirty="0"/>
              <a:t>Mostly covers relational database internals.</a:t>
            </a:r>
          </a:p>
        </p:txBody>
      </p:sp>
    </p:spTree>
    <p:extLst>
      <p:ext uri="{BB962C8B-B14F-4D97-AF65-F5344CB8AC3E}">
        <p14:creationId xmlns:p14="http://schemas.microsoft.com/office/powerpoint/2010/main" val="336839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45397-7BD0-9C44-A881-59F8C7FD9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vs. Hard scalability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69FE5-719B-2A4D-83C7-F275A7D61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6"/>
                </a:solidFill>
              </a:rPr>
              <a:t>Easy:</a:t>
            </a:r>
          </a:p>
          <a:p>
            <a:r>
              <a:rPr lang="en-US" dirty="0"/>
              <a:t>Handle </a:t>
            </a:r>
            <a:r>
              <a:rPr lang="en-US" b="1" dirty="0"/>
              <a:t>independent</a:t>
            </a:r>
            <a:r>
              <a:rPr lang="en-US" dirty="0"/>
              <a:t> requests from millions of customers.</a:t>
            </a:r>
          </a:p>
          <a:p>
            <a:r>
              <a:rPr lang="en-US" dirty="0"/>
              <a:t>Assume the data is already available to service the requests.</a:t>
            </a:r>
          </a:p>
          <a:p>
            <a:r>
              <a:rPr lang="en-US" dirty="0"/>
              <a:t>Trivially parallelizable – use horizontal scaling to </a:t>
            </a:r>
            <a:r>
              <a:rPr lang="en-US" i="1" dirty="0"/>
              <a:t>divide and conquer</a:t>
            </a:r>
            <a:r>
              <a:rPr lang="en-US" dirty="0"/>
              <a:t>.</a:t>
            </a:r>
          </a:p>
          <a:p>
            <a:pPr lvl="3"/>
            <a:endParaRPr lang="en-US" dirty="0"/>
          </a:p>
          <a:p>
            <a:pPr marL="0" indent="0">
              <a:buNone/>
            </a:pPr>
            <a:r>
              <a:rPr lang="en-US" sz="3600" b="1" dirty="0">
                <a:solidFill>
                  <a:schemeClr val="accent6"/>
                </a:solidFill>
              </a:rPr>
              <a:t>Hard:</a:t>
            </a:r>
          </a:p>
          <a:p>
            <a:r>
              <a:rPr lang="en-US" dirty="0"/>
              <a:t>Perform a calculation using </a:t>
            </a:r>
            <a:r>
              <a:rPr lang="en-US" b="1" dirty="0"/>
              <a:t>all the data </a:t>
            </a:r>
            <a:r>
              <a:rPr lang="en-US" dirty="0"/>
              <a:t>from millions of customers.</a:t>
            </a:r>
          </a:p>
          <a:p>
            <a:r>
              <a:rPr lang="en-US" dirty="0" err="1"/>
              <a:t>Eg.</a:t>
            </a:r>
            <a:r>
              <a:rPr lang="en-US" dirty="0"/>
              <a:t>, build a recommendation system from Amazon order history.</a:t>
            </a:r>
          </a:p>
          <a:p>
            <a:r>
              <a:rPr lang="en-US" dirty="0"/>
              <a:t>Requires lots of coordination, housing data on the compute nodes.</a:t>
            </a:r>
          </a:p>
          <a:p>
            <a:r>
              <a:rPr lang="en-US" dirty="0"/>
              <a:t>Must use MapReduce, Spark, etc.</a:t>
            </a:r>
          </a:p>
          <a:p>
            <a:r>
              <a:rPr lang="en-US" dirty="0"/>
              <a:t>Luckily, it’s OK if the calculation takes several hours.</a:t>
            </a:r>
          </a:p>
        </p:txBody>
      </p:sp>
    </p:spTree>
    <p:extLst>
      <p:ext uri="{BB962C8B-B14F-4D97-AF65-F5344CB8AC3E}">
        <p14:creationId xmlns:p14="http://schemas.microsoft.com/office/powerpoint/2010/main" val="365873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08B2F-B427-7348-93C6-F7AD31CD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“Big Data”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83315-E303-DB43-929E-18DB94339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you need to run analyses of 10 petabytes of data each day:</a:t>
            </a:r>
          </a:p>
          <a:p>
            <a:pPr lvl="1"/>
            <a:r>
              <a:rPr lang="en-US" dirty="0"/>
              <a:t>1 Petabyte = 1024 Terabytes = 1024*1024 Gigabytes ≈ 10</a:t>
            </a:r>
            <a:r>
              <a:rPr lang="en-US" baseline="30000" dirty="0"/>
              <a:t>15</a:t>
            </a:r>
            <a:r>
              <a:rPr lang="en-US" baseline="-25000" dirty="0"/>
              <a:t> </a:t>
            </a:r>
            <a:r>
              <a:rPr lang="en-US" dirty="0"/>
              <a:t>bytes </a:t>
            </a:r>
          </a:p>
          <a:p>
            <a:pPr lvl="1"/>
            <a:r>
              <a:rPr lang="en-US" dirty="0"/>
              <a:t>Theoretically, a single computer can do this in no less than:</a:t>
            </a:r>
          </a:p>
          <a:p>
            <a:pPr marL="914400" lvl="2" indent="0">
              <a:buNone/>
            </a:pPr>
            <a:r>
              <a:rPr lang="en-US" dirty="0"/>
              <a:t>10</a:t>
            </a:r>
            <a:r>
              <a:rPr lang="en-US" baseline="30000" dirty="0"/>
              <a:t>16</a:t>
            </a:r>
            <a:r>
              <a:rPr lang="en-US" baseline="-25000" dirty="0"/>
              <a:t> </a:t>
            </a:r>
            <a:r>
              <a:rPr lang="en-US" dirty="0"/>
              <a:t>bytes / (80 * 10</a:t>
            </a:r>
            <a:r>
              <a:rPr lang="en-US" baseline="30000" dirty="0"/>
              <a:t>9</a:t>
            </a:r>
            <a:r>
              <a:rPr lang="en-US" dirty="0"/>
              <a:t> bytes/sec) = 125,00 seconds = </a:t>
            </a:r>
            <a:r>
              <a:rPr lang="en-US" b="1" dirty="0"/>
              <a:t>35 hours</a:t>
            </a:r>
            <a:r>
              <a:rPr lang="en-US" dirty="0"/>
              <a:t>.</a:t>
            </a:r>
          </a:p>
          <a:p>
            <a:pPr marL="1371600" lvl="3" indent="0">
              <a:buNone/>
            </a:pPr>
            <a:r>
              <a:rPr lang="en-US" dirty="0"/>
              <a:t>		</a:t>
            </a:r>
            <a:r>
              <a:rPr lang="en-US" i="1" dirty="0"/>
              <a:t>PCI express v4 max bandwidth</a:t>
            </a:r>
          </a:p>
          <a:p>
            <a:pPr lvl="1"/>
            <a:r>
              <a:rPr lang="en-US" dirty="0"/>
              <a:t>However, in practice you’ll find the performance is even slower than this.</a:t>
            </a:r>
          </a:p>
          <a:p>
            <a:r>
              <a:rPr lang="en-US" dirty="0"/>
              <a:t>To speed up an analysis you must use many machines to work on the problem in </a:t>
            </a:r>
            <a:r>
              <a:rPr lang="en-US" b="1" dirty="0"/>
              <a:t>parallel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analysis is somehow split into pieces (subproblems)</a:t>
            </a:r>
          </a:p>
          <a:p>
            <a:pPr lvl="1"/>
            <a:r>
              <a:rPr lang="en-US" dirty="0"/>
              <a:t>Each machine works on subproblems that contribute to the final answer.</a:t>
            </a:r>
          </a:p>
          <a:p>
            <a:pPr lvl="1"/>
            <a:r>
              <a:rPr lang="en-US" dirty="0"/>
              <a:t>Subproblem results are redistributed to contribute to final solution.</a:t>
            </a:r>
          </a:p>
          <a:p>
            <a:pPr lvl="1"/>
            <a:r>
              <a:rPr lang="en-US" dirty="0"/>
              <a:t>Parallel data analysis is an active area of research in industry and academia.</a:t>
            </a:r>
          </a:p>
          <a:p>
            <a:pPr lvl="1"/>
            <a:endParaRPr lang="en-US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0401368E-55CB-5041-B92E-C02E1C4363AB}"/>
              </a:ext>
            </a:extLst>
          </p:cNvPr>
          <p:cNvSpPr/>
          <p:nvPr/>
        </p:nvSpPr>
        <p:spPr>
          <a:xfrm rot="16200000">
            <a:off x="3766089" y="1813302"/>
            <a:ext cx="185981" cy="2293748"/>
          </a:xfrm>
          <a:prstGeom prst="leftBrace">
            <a:avLst>
              <a:gd name="adj1" fmla="val 34524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3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B32A-4D24-9D41-B6AC-79A95606F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computing</a:t>
            </a:r>
          </a:p>
        </p:txBody>
      </p:sp>
      <p:sp>
        <p:nvSpPr>
          <p:cNvPr id="81" name="Content Placeholder 80">
            <a:extLst>
              <a:ext uri="{FF2B5EF4-FFF2-40B4-BE49-F238E27FC236}">
                <a16:creationId xmlns:a16="http://schemas.microsoft.com/office/drawing/2014/main" id="{4757CC8A-60C0-5B4E-B948-C317B55C7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2" y="1146875"/>
            <a:ext cx="9466440" cy="2853350"/>
          </a:xfrm>
        </p:spPr>
        <p:txBody>
          <a:bodyPr>
            <a:normAutofit/>
          </a:bodyPr>
          <a:lstStyle/>
          <a:p>
            <a:r>
              <a:rPr lang="en-US" dirty="0"/>
              <a:t>Data &amp; analysis are distributed across many machines.</a:t>
            </a:r>
          </a:p>
          <a:p>
            <a:r>
              <a:rPr lang="en-US" dirty="0"/>
              <a:t>No one machine has </a:t>
            </a:r>
            <a:r>
              <a:rPr lang="en-US" i="1" dirty="0"/>
              <a:t>direct</a:t>
            </a:r>
            <a:r>
              <a:rPr lang="en-US" dirty="0"/>
              <a:t> access to all the data.</a:t>
            </a:r>
          </a:p>
          <a:p>
            <a:r>
              <a:rPr lang="en-US" dirty="0"/>
              <a:t>Machines must communicate over a network to share data and intermediate results.</a:t>
            </a:r>
          </a:p>
          <a:p>
            <a:r>
              <a:rPr lang="en-US" dirty="0"/>
              <a:t>We need some special way to define these analyses.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15879D-8E7C-3349-B09E-F9638997D772}"/>
              </a:ext>
            </a:extLst>
          </p:cNvPr>
          <p:cNvGrpSpPr/>
          <p:nvPr/>
        </p:nvGrpSpPr>
        <p:grpSpPr>
          <a:xfrm>
            <a:off x="-1065457" y="5141616"/>
            <a:ext cx="1819136" cy="1609596"/>
            <a:chOff x="2777248" y="3438144"/>
            <a:chExt cx="1819136" cy="1609596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5C5074AA-4274-1E4B-A91B-10F7900A31D3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8995DF-046B-8443-9976-2D4A0F248F21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E5E74B4-FBB0-0B49-9F99-5B6741AF87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8C62DB7-2A95-2F41-9C5B-4EB97374C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2DD37A-2CAE-E140-BF64-9D80A4506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E1690B-AA57-594E-AB5E-C3DD98AABA48}"/>
                </a:ext>
              </a:extLst>
            </p:cNvPr>
            <p:cNvSpPr txBox="1"/>
            <p:nvPr/>
          </p:nvSpPr>
          <p:spPr>
            <a:xfrm>
              <a:off x="3891654" y="4310925"/>
              <a:ext cx="631578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 slice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928E3C-DCFA-0D4B-8783-D94A407A13E5}"/>
                </a:ext>
              </a:extLst>
            </p:cNvPr>
            <p:cNvSpPr txBox="1"/>
            <p:nvPr/>
          </p:nvSpPr>
          <p:spPr>
            <a:xfrm>
              <a:off x="3507522" y="3518304"/>
              <a:ext cx="101318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Compute task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C45A1B-6195-E748-8DC7-5AC1D0298DCC}"/>
              </a:ext>
            </a:extLst>
          </p:cNvPr>
          <p:cNvGrpSpPr/>
          <p:nvPr/>
        </p:nvGrpSpPr>
        <p:grpSpPr>
          <a:xfrm>
            <a:off x="1035119" y="5141616"/>
            <a:ext cx="1819136" cy="1609596"/>
            <a:chOff x="2777248" y="3438144"/>
            <a:chExt cx="1819136" cy="1609596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6833C244-7B90-A040-8D95-71363F9694AE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E000EBF-3BE4-AE43-8064-8115241FA5AB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9756676-1A74-CF43-853B-2D988CA0E5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038A162-CB55-FF42-9719-4C1C79A40F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538D8C1-A4E0-0C41-B7DF-CCD1D3919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9CE6D5-00A2-CD48-A82A-C97D1D8AF417}"/>
                </a:ext>
              </a:extLst>
            </p:cNvPr>
            <p:cNvSpPr txBox="1"/>
            <p:nvPr/>
          </p:nvSpPr>
          <p:spPr>
            <a:xfrm>
              <a:off x="3891654" y="4310925"/>
              <a:ext cx="631578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 slice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FBA4D6-D79B-5A45-989E-00C644849C65}"/>
                </a:ext>
              </a:extLst>
            </p:cNvPr>
            <p:cNvSpPr txBox="1"/>
            <p:nvPr/>
          </p:nvSpPr>
          <p:spPr>
            <a:xfrm>
              <a:off x="3507522" y="3518304"/>
              <a:ext cx="101318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Compute task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D7CC58-90C6-D241-A3EB-4075CD2C8B3E}"/>
              </a:ext>
            </a:extLst>
          </p:cNvPr>
          <p:cNvGrpSpPr/>
          <p:nvPr/>
        </p:nvGrpSpPr>
        <p:grpSpPr>
          <a:xfrm>
            <a:off x="3135695" y="5141616"/>
            <a:ext cx="1819136" cy="1609596"/>
            <a:chOff x="2777248" y="3438144"/>
            <a:chExt cx="1819136" cy="1609596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469F43F-C73C-1546-BDB6-A171EE467A46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A49376A-73DA-EA4B-B3C3-9839CB5B00F9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C408F5D6-2FF0-784A-A84D-17F0EE12DB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97909A2-1D1D-7048-B212-2021EBFA3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2B2CF2-412B-DE4B-ADD1-1ECF9996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C40355-5AB9-784E-9402-91BF379B03A2}"/>
                </a:ext>
              </a:extLst>
            </p:cNvPr>
            <p:cNvSpPr txBox="1"/>
            <p:nvPr/>
          </p:nvSpPr>
          <p:spPr>
            <a:xfrm>
              <a:off x="3891654" y="4310925"/>
              <a:ext cx="631578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 slice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9FF6B3-3214-AA44-AC3E-8E9F6F476FDE}"/>
                </a:ext>
              </a:extLst>
            </p:cNvPr>
            <p:cNvSpPr txBox="1"/>
            <p:nvPr/>
          </p:nvSpPr>
          <p:spPr>
            <a:xfrm>
              <a:off x="3507522" y="3518304"/>
              <a:ext cx="101318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Compute task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93513D-5544-B442-AB0B-E3EAF317E6DE}"/>
              </a:ext>
            </a:extLst>
          </p:cNvPr>
          <p:cNvGrpSpPr/>
          <p:nvPr/>
        </p:nvGrpSpPr>
        <p:grpSpPr>
          <a:xfrm>
            <a:off x="5236271" y="5141616"/>
            <a:ext cx="1819136" cy="1609596"/>
            <a:chOff x="2777248" y="3438144"/>
            <a:chExt cx="1819136" cy="1609596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CCA93ED5-9A2B-E64E-B7FC-95F82FF6B32C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C3922AB-E969-8A4D-8698-9ADCA1DA13C2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80E644D-B33C-0E4B-B551-285F233DC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3091C0F-7C3E-B146-A48F-5825336654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A9C0E3A-1081-B041-B6F8-013CBB981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E1EAD1-80D7-6D4D-A936-27462CB50D5D}"/>
                </a:ext>
              </a:extLst>
            </p:cNvPr>
            <p:cNvSpPr txBox="1"/>
            <p:nvPr/>
          </p:nvSpPr>
          <p:spPr>
            <a:xfrm>
              <a:off x="3891654" y="4310925"/>
              <a:ext cx="631578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 slice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8C1CFFB-5DB0-3340-AB81-56AAD0CE2469}"/>
                </a:ext>
              </a:extLst>
            </p:cNvPr>
            <p:cNvSpPr txBox="1"/>
            <p:nvPr/>
          </p:nvSpPr>
          <p:spPr>
            <a:xfrm>
              <a:off x="3507522" y="3518304"/>
              <a:ext cx="101318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Compute task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D6B612E-152A-004D-8B21-917463DD4A6B}"/>
              </a:ext>
            </a:extLst>
          </p:cNvPr>
          <p:cNvGrpSpPr/>
          <p:nvPr/>
        </p:nvGrpSpPr>
        <p:grpSpPr>
          <a:xfrm>
            <a:off x="7336847" y="5141616"/>
            <a:ext cx="1819136" cy="1609596"/>
            <a:chOff x="2777248" y="3438144"/>
            <a:chExt cx="1819136" cy="1609596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090E3B0E-9B51-A448-B808-F81270512A6C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74445CF-E1AC-4D4D-9D23-66D1028D270A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824746A-427E-0E41-A83C-8743634ED6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046A140C-B3E5-974D-872D-6E26342BD2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B8D5A5F-6988-F34E-A748-7F34CDA61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5FE37FB-C7C9-0343-86F2-E1D3DAC8927E}"/>
                </a:ext>
              </a:extLst>
            </p:cNvPr>
            <p:cNvSpPr txBox="1"/>
            <p:nvPr/>
          </p:nvSpPr>
          <p:spPr>
            <a:xfrm>
              <a:off x="3891654" y="4310925"/>
              <a:ext cx="631578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 slice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634527D-ACDE-934F-985F-D083099893FF}"/>
                </a:ext>
              </a:extLst>
            </p:cNvPr>
            <p:cNvSpPr txBox="1"/>
            <p:nvPr/>
          </p:nvSpPr>
          <p:spPr>
            <a:xfrm>
              <a:off x="3507522" y="3518304"/>
              <a:ext cx="101318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Compute task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74DEBC7-FF3E-2F4E-B56E-AB1CCF6AD54C}"/>
              </a:ext>
            </a:extLst>
          </p:cNvPr>
          <p:cNvGrpSpPr/>
          <p:nvPr/>
        </p:nvGrpSpPr>
        <p:grpSpPr>
          <a:xfrm>
            <a:off x="9437423" y="5141616"/>
            <a:ext cx="1819136" cy="1609596"/>
            <a:chOff x="2777248" y="3438144"/>
            <a:chExt cx="1819136" cy="1609596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3DC8A475-B16A-D44A-9167-CE713D786E7F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BAC1692-6A0D-814E-9913-B0AEDFD7143E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BFE1CB0C-3198-1740-B0F7-E18AB42474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02127A4C-1095-D344-9C87-439CC04BB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8950F1D-FEBB-4448-BD8B-0AB086EDB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75C1171-8135-E149-B879-F86F9F77AFAF}"/>
                </a:ext>
              </a:extLst>
            </p:cNvPr>
            <p:cNvSpPr txBox="1"/>
            <p:nvPr/>
          </p:nvSpPr>
          <p:spPr>
            <a:xfrm>
              <a:off x="3891654" y="4310925"/>
              <a:ext cx="631578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 slice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DE2205B-DAA0-4E41-B661-AF3B4C6DB2E0}"/>
                </a:ext>
              </a:extLst>
            </p:cNvPr>
            <p:cNvSpPr txBox="1"/>
            <p:nvPr/>
          </p:nvSpPr>
          <p:spPr>
            <a:xfrm>
              <a:off x="3507522" y="3518304"/>
              <a:ext cx="101318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Compute task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F1012E1-5BBD-5042-B486-15C19F103A9E}"/>
              </a:ext>
            </a:extLst>
          </p:cNvPr>
          <p:cNvGrpSpPr/>
          <p:nvPr/>
        </p:nvGrpSpPr>
        <p:grpSpPr>
          <a:xfrm>
            <a:off x="11537999" y="5141616"/>
            <a:ext cx="1819136" cy="1609596"/>
            <a:chOff x="2777248" y="3438144"/>
            <a:chExt cx="1819136" cy="1609596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D2A44E8D-8D93-BF4C-85A0-33293A7D692E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8256E03-DECE-CA45-90FA-74A7FE52417B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2FE6CA3C-CD36-5C4E-A766-A6914B37DD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368327EA-C028-D448-A988-A5910292A8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6A79307-22AF-CD40-8ED1-A66181EC0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F547FF7-5085-BC43-8278-118FEC2BF2B1}"/>
                </a:ext>
              </a:extLst>
            </p:cNvPr>
            <p:cNvSpPr txBox="1"/>
            <p:nvPr/>
          </p:nvSpPr>
          <p:spPr>
            <a:xfrm>
              <a:off x="3891654" y="4310925"/>
              <a:ext cx="631578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 slice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822E188-1FE8-A34E-88B1-FFB756CA48B7}"/>
                </a:ext>
              </a:extLst>
            </p:cNvPr>
            <p:cNvSpPr txBox="1"/>
            <p:nvPr/>
          </p:nvSpPr>
          <p:spPr>
            <a:xfrm>
              <a:off x="3507522" y="3518304"/>
              <a:ext cx="101318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Compute task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6CD2357-DB94-7441-9C5E-1BB5ECE730C2}"/>
              </a:ext>
            </a:extLst>
          </p:cNvPr>
          <p:cNvGrpSpPr/>
          <p:nvPr/>
        </p:nvGrpSpPr>
        <p:grpSpPr>
          <a:xfrm>
            <a:off x="9963633" y="2217588"/>
            <a:ext cx="1819136" cy="1609596"/>
            <a:chOff x="2777248" y="3438144"/>
            <a:chExt cx="1819136" cy="1609596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614331EA-7E27-E049-81FF-82A882502711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27A3858-953D-1841-B6B5-2E5DBF4A6972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6B167B94-F449-A44B-B571-803B254C7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7B07F96-E21E-6C4D-BAE0-20BA1908AB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2F3B4B11-A538-7244-8C76-0C7A1AB61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35DC533-B7B7-2941-99D3-3E3BEE6E1C69}"/>
                </a:ext>
              </a:extLst>
            </p:cNvPr>
            <p:cNvSpPr txBox="1"/>
            <p:nvPr/>
          </p:nvSpPr>
          <p:spPr>
            <a:xfrm>
              <a:off x="3576893" y="4310925"/>
              <a:ext cx="946339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User program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C85C3B8-3AA6-1046-82EA-AAA80A86617B}"/>
                </a:ext>
              </a:extLst>
            </p:cNvPr>
            <p:cNvSpPr txBox="1"/>
            <p:nvPr/>
          </p:nvSpPr>
          <p:spPr>
            <a:xfrm>
              <a:off x="3507522" y="3518304"/>
              <a:ext cx="101318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Master</a:t>
              </a:r>
            </a:p>
            <a:p>
              <a:pPr algn="ctr"/>
              <a:r>
                <a:rPr lang="en-US" dirty="0"/>
                <a:t>node</a:t>
              </a: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E4197A9F-5179-5F4F-809F-E81CAAC4565C}"/>
              </a:ext>
            </a:extLst>
          </p:cNvPr>
          <p:cNvSpPr/>
          <p:nvPr/>
        </p:nvSpPr>
        <p:spPr>
          <a:xfrm>
            <a:off x="-228599" y="4193019"/>
            <a:ext cx="12658724" cy="4143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Communication Network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F57D2E4-98EE-9849-8F50-86CDC9F9E7F8}"/>
              </a:ext>
            </a:extLst>
          </p:cNvPr>
          <p:cNvCxnSpPr>
            <a:cxnSpLocks/>
          </p:cNvCxnSpPr>
          <p:nvPr/>
        </p:nvCxnSpPr>
        <p:spPr>
          <a:xfrm flipH="1">
            <a:off x="10894400" y="3827184"/>
            <a:ext cx="7377" cy="365835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C2A7EA5-6999-D046-AD1B-F557E6211267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6145839" y="4607356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B3778E4-CAC9-1741-9306-7A613BA7AF0C}"/>
              </a:ext>
            </a:extLst>
          </p:cNvPr>
          <p:cNvCxnSpPr>
            <a:cxnSpLocks/>
          </p:cNvCxnSpPr>
          <p:nvPr/>
        </p:nvCxnSpPr>
        <p:spPr>
          <a:xfrm flipH="1">
            <a:off x="8246415" y="4607356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C398673-D2F3-F84E-9271-9CD60FC58FAD}"/>
              </a:ext>
            </a:extLst>
          </p:cNvPr>
          <p:cNvCxnSpPr>
            <a:cxnSpLocks/>
          </p:cNvCxnSpPr>
          <p:nvPr/>
        </p:nvCxnSpPr>
        <p:spPr>
          <a:xfrm flipH="1">
            <a:off x="10338268" y="4607356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49F448B-AA73-C54C-89B9-1BF6B8A38160}"/>
              </a:ext>
            </a:extLst>
          </p:cNvPr>
          <p:cNvCxnSpPr>
            <a:cxnSpLocks/>
          </p:cNvCxnSpPr>
          <p:nvPr/>
        </p:nvCxnSpPr>
        <p:spPr>
          <a:xfrm flipH="1">
            <a:off x="4055980" y="4607356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8459D84-D0BF-BF42-BBDA-9C141E46D0F6}"/>
              </a:ext>
            </a:extLst>
          </p:cNvPr>
          <p:cNvCxnSpPr>
            <a:cxnSpLocks/>
          </p:cNvCxnSpPr>
          <p:nvPr/>
        </p:nvCxnSpPr>
        <p:spPr>
          <a:xfrm flipH="1">
            <a:off x="1973870" y="4603378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990D8BC4-9446-5F4C-AD7A-0BF31BA8BA06}"/>
              </a:ext>
            </a:extLst>
          </p:cNvPr>
          <p:cNvSpPr/>
          <p:nvPr/>
        </p:nvSpPr>
        <p:spPr>
          <a:xfrm>
            <a:off x="7490813" y="1152271"/>
            <a:ext cx="1589490" cy="503695"/>
          </a:xfrm>
          <a:prstGeom prst="roundRect">
            <a:avLst>
              <a:gd name="adj" fmla="val 1657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2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1C1AC-B5A7-4549-AF96-76C08ECE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the largest sales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B5AA8-3C0C-654E-A3B7-C2DEF4378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9046727" cy="230238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Distribute instructions to all the machines (nodes).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Each node computes its own maximum.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Intermediate results are sent to a single node.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Maximum of the maximums is calculated.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7961CD0-E677-F34B-BA59-B23C13D1D1A2}"/>
              </a:ext>
            </a:extLst>
          </p:cNvPr>
          <p:cNvGrpSpPr/>
          <p:nvPr/>
        </p:nvGrpSpPr>
        <p:grpSpPr>
          <a:xfrm>
            <a:off x="-1065457" y="5141616"/>
            <a:ext cx="1819136" cy="1609596"/>
            <a:chOff x="2777248" y="3438144"/>
            <a:chExt cx="1819136" cy="160959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A336922-1A1B-2944-AC5A-F6271233F734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CB82BF3-CFB1-1944-93F7-A3A2077764A5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D7EED0EC-5B16-E644-8B08-1013FEED23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13CB72B5-365C-1A43-A5D5-FB59C1D4F2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05B5995-9691-4340-8EF3-9072E1E49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968B7E3-FBF2-F343-881A-EACC6CDB39C8}"/>
                </a:ext>
              </a:extLst>
            </p:cNvPr>
            <p:cNvSpPr txBox="1"/>
            <p:nvPr/>
          </p:nvSpPr>
          <p:spPr>
            <a:xfrm>
              <a:off x="3891654" y="4310925"/>
              <a:ext cx="631578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 slice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7F54BB9-8607-1B49-B65E-9D34C1780D2D}"/>
              </a:ext>
            </a:extLst>
          </p:cNvPr>
          <p:cNvGrpSpPr/>
          <p:nvPr/>
        </p:nvGrpSpPr>
        <p:grpSpPr>
          <a:xfrm>
            <a:off x="1035119" y="5141616"/>
            <a:ext cx="1819136" cy="1609596"/>
            <a:chOff x="2777248" y="3438144"/>
            <a:chExt cx="1819136" cy="1609596"/>
          </a:xfrm>
        </p:grpSpPr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EED95408-C766-EE4B-AB5C-983CD04D069D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E9DBCB0-2515-2D46-9F5D-0016E692ABF2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41BA3380-526F-1043-AD59-DFE838A82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61551316-1CD0-F94F-A3B9-95FEF9DC78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A8D8270D-9303-4448-91BA-E9F4FE79C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A245D87-0F14-8449-91D7-553164CC2417}"/>
                </a:ext>
              </a:extLst>
            </p:cNvPr>
            <p:cNvSpPr txBox="1"/>
            <p:nvPr/>
          </p:nvSpPr>
          <p:spPr>
            <a:xfrm>
              <a:off x="3891654" y="4310925"/>
              <a:ext cx="631578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 slice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4314CED-2BEA-EB4E-B550-86EF86735AAD}"/>
              </a:ext>
            </a:extLst>
          </p:cNvPr>
          <p:cNvGrpSpPr/>
          <p:nvPr/>
        </p:nvGrpSpPr>
        <p:grpSpPr>
          <a:xfrm>
            <a:off x="3135695" y="5141616"/>
            <a:ext cx="1819136" cy="1609596"/>
            <a:chOff x="2777248" y="3438144"/>
            <a:chExt cx="1819136" cy="1609596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8596FE3E-C5F4-9746-B019-E348E12D464E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94F7FB0-F10E-C647-AB1E-14DD062AD18A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D7847D42-E061-5745-B6B7-1EBEB52DC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BDF1992E-08F7-BE41-9210-053F714C30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BB685EA7-1AF4-3C4B-9462-1F4DE953D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A2F08B7-8638-9946-B882-D832375E0283}"/>
                </a:ext>
              </a:extLst>
            </p:cNvPr>
            <p:cNvSpPr txBox="1"/>
            <p:nvPr/>
          </p:nvSpPr>
          <p:spPr>
            <a:xfrm>
              <a:off x="3891654" y="4310925"/>
              <a:ext cx="631578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 slice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F7CF11A-1D1F-8B45-B19B-95112C2A3668}"/>
              </a:ext>
            </a:extLst>
          </p:cNvPr>
          <p:cNvGrpSpPr/>
          <p:nvPr/>
        </p:nvGrpSpPr>
        <p:grpSpPr>
          <a:xfrm>
            <a:off x="5236271" y="5141616"/>
            <a:ext cx="1819136" cy="1609596"/>
            <a:chOff x="2777248" y="3438144"/>
            <a:chExt cx="1819136" cy="1609596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0A276416-3AE6-CD4C-8229-263744E93D88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1B8AD8E-371C-5149-94E0-AE76F8D59964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F6F168DD-139A-D949-8FBC-0CB9233748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48BB3C3C-2148-4C4B-AF85-C737D2F16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15B0AB8F-410B-ED4F-BF9C-517D9B3B1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73C8CAF-4C5E-5D46-9699-0CD288B73A52}"/>
                </a:ext>
              </a:extLst>
            </p:cNvPr>
            <p:cNvSpPr txBox="1"/>
            <p:nvPr/>
          </p:nvSpPr>
          <p:spPr>
            <a:xfrm>
              <a:off x="3891654" y="4310925"/>
              <a:ext cx="631578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 slice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1424029-F25E-2140-A0F5-7A7D4829CACB}"/>
              </a:ext>
            </a:extLst>
          </p:cNvPr>
          <p:cNvGrpSpPr/>
          <p:nvPr/>
        </p:nvGrpSpPr>
        <p:grpSpPr>
          <a:xfrm>
            <a:off x="7336847" y="5141616"/>
            <a:ext cx="1819136" cy="1609596"/>
            <a:chOff x="2777248" y="3438144"/>
            <a:chExt cx="1819136" cy="1609596"/>
          </a:xfrm>
        </p:grpSpPr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A695251E-3090-494A-A540-220FF22C5064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F0CC7EC-F2B4-A642-8F02-CE39A18C1800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41CFE5E3-CBCA-D645-8CEC-7DD32D661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106EB4A8-F701-5645-A68D-CDEA8A5E1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C645E2BC-72CD-C04E-9BF2-6A8A79A5E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B23CAE6E-B6E0-AE4D-9D98-12591DA913D7}"/>
                </a:ext>
              </a:extLst>
            </p:cNvPr>
            <p:cNvSpPr txBox="1"/>
            <p:nvPr/>
          </p:nvSpPr>
          <p:spPr>
            <a:xfrm>
              <a:off x="3891654" y="4310925"/>
              <a:ext cx="631578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 slice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8579E9F-FD14-E441-B683-EEA7E2E113A7}"/>
              </a:ext>
            </a:extLst>
          </p:cNvPr>
          <p:cNvGrpSpPr/>
          <p:nvPr/>
        </p:nvGrpSpPr>
        <p:grpSpPr>
          <a:xfrm>
            <a:off x="9437423" y="5141616"/>
            <a:ext cx="1819136" cy="1609596"/>
            <a:chOff x="2777248" y="3438144"/>
            <a:chExt cx="1819136" cy="1609596"/>
          </a:xfrm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DBCFA0FA-B9B2-274C-BB7C-9921A9F55793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F4A5B1C7-F31C-0B4B-9D8F-FA23FFBD6543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480027FC-8FDE-3044-B656-02F72FFFF0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86D7B99A-AC29-2A42-9EF2-BE598CB0F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33483794-999A-6743-9328-CEF9492C1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054145F-1192-2147-8E2A-0BDCF11A8581}"/>
                </a:ext>
              </a:extLst>
            </p:cNvPr>
            <p:cNvSpPr txBox="1"/>
            <p:nvPr/>
          </p:nvSpPr>
          <p:spPr>
            <a:xfrm>
              <a:off x="3891654" y="4310925"/>
              <a:ext cx="631578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 slice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E3C1AC9-037E-7F41-83B3-1D9684F99B65}"/>
              </a:ext>
            </a:extLst>
          </p:cNvPr>
          <p:cNvGrpSpPr/>
          <p:nvPr/>
        </p:nvGrpSpPr>
        <p:grpSpPr>
          <a:xfrm>
            <a:off x="11537999" y="5141616"/>
            <a:ext cx="1819136" cy="1609596"/>
            <a:chOff x="2777248" y="3438144"/>
            <a:chExt cx="1819136" cy="1609596"/>
          </a:xfrm>
        </p:grpSpPr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B5174B64-A7AD-C649-8883-4AF12190CA90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40FC937C-F347-4043-AB36-7C40CFDA33EC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539E5556-D00E-9740-98EC-EAECAA1B9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1FA85CFF-F188-E847-A4E2-DF00A5622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C601DDB3-8FD3-0343-B5F9-8B54DFF11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F056031-0193-7E49-BB4C-03B9859FB401}"/>
                </a:ext>
              </a:extLst>
            </p:cNvPr>
            <p:cNvSpPr txBox="1"/>
            <p:nvPr/>
          </p:nvSpPr>
          <p:spPr>
            <a:xfrm>
              <a:off x="3891654" y="4310925"/>
              <a:ext cx="631578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 slice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049D12E2-21D6-FE40-9E70-671762CCECDE}"/>
                </a:ext>
              </a:extLst>
            </p:cNvPr>
            <p:cNvSpPr txBox="1"/>
            <p:nvPr/>
          </p:nvSpPr>
          <p:spPr>
            <a:xfrm>
              <a:off x="3507522" y="3518304"/>
              <a:ext cx="101318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Compute task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26A491D-62B6-CA4C-9F33-6CC374A5741E}"/>
              </a:ext>
            </a:extLst>
          </p:cNvPr>
          <p:cNvGrpSpPr/>
          <p:nvPr/>
        </p:nvGrpSpPr>
        <p:grpSpPr>
          <a:xfrm>
            <a:off x="9963633" y="2217588"/>
            <a:ext cx="1819136" cy="1609596"/>
            <a:chOff x="2777248" y="3438144"/>
            <a:chExt cx="1819136" cy="1609596"/>
          </a:xfrm>
        </p:grpSpPr>
        <p:sp>
          <p:nvSpPr>
            <p:cNvPr id="132" name="Rounded Rectangle 131">
              <a:extLst>
                <a:ext uri="{FF2B5EF4-FFF2-40B4-BE49-F238E27FC236}">
                  <a16:creationId xmlns:a16="http://schemas.microsoft.com/office/drawing/2014/main" id="{1C87E6D5-934E-0546-B186-643F71E166FF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98181122-FD02-8C4F-B6F4-F81F09456835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4AFF397D-D311-274E-94D9-495E88922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7D51D35C-201A-6A45-9D50-906DF638F3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BC4814C3-EEE5-3F4D-8701-51EE763DF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7EA499ED-D1AD-CB46-9C62-88C2905EBA20}"/>
                </a:ext>
              </a:extLst>
            </p:cNvPr>
            <p:cNvSpPr txBox="1"/>
            <p:nvPr/>
          </p:nvSpPr>
          <p:spPr>
            <a:xfrm>
              <a:off x="3576893" y="4310925"/>
              <a:ext cx="946339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User program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BBC6A8B5-376A-8B40-BEF6-E6BCC102C7B6}"/>
                </a:ext>
              </a:extLst>
            </p:cNvPr>
            <p:cNvSpPr txBox="1"/>
            <p:nvPr/>
          </p:nvSpPr>
          <p:spPr>
            <a:xfrm>
              <a:off x="3507522" y="3518304"/>
              <a:ext cx="101318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Master</a:t>
              </a:r>
            </a:p>
            <a:p>
              <a:pPr algn="ctr"/>
              <a:r>
                <a:rPr lang="en-US" dirty="0"/>
                <a:t>node</a:t>
              </a:r>
            </a:p>
          </p:txBody>
        </p:sp>
      </p:grp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50D04CF-06C2-0C47-A3D9-289731C2DA77}"/>
              </a:ext>
            </a:extLst>
          </p:cNvPr>
          <p:cNvSpPr/>
          <p:nvPr/>
        </p:nvSpPr>
        <p:spPr>
          <a:xfrm>
            <a:off x="-228599" y="4193019"/>
            <a:ext cx="12658724" cy="4143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Communication Network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6855089-9268-DD4A-90E6-87FAED733A58}"/>
              </a:ext>
            </a:extLst>
          </p:cNvPr>
          <p:cNvCxnSpPr>
            <a:cxnSpLocks/>
          </p:cNvCxnSpPr>
          <p:nvPr/>
        </p:nvCxnSpPr>
        <p:spPr>
          <a:xfrm flipH="1">
            <a:off x="10894400" y="3827184"/>
            <a:ext cx="7377" cy="365835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1C7035A-778F-D84B-8A04-3F5E6289FB96}"/>
              </a:ext>
            </a:extLst>
          </p:cNvPr>
          <p:cNvCxnSpPr>
            <a:cxnSpLocks/>
            <a:endCxn id="100" idx="0"/>
          </p:cNvCxnSpPr>
          <p:nvPr/>
        </p:nvCxnSpPr>
        <p:spPr>
          <a:xfrm flipH="1">
            <a:off x="6145839" y="4607356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590CC2C9-8BF7-444A-9635-544E5152398D}"/>
              </a:ext>
            </a:extLst>
          </p:cNvPr>
          <p:cNvCxnSpPr>
            <a:cxnSpLocks/>
          </p:cNvCxnSpPr>
          <p:nvPr/>
        </p:nvCxnSpPr>
        <p:spPr>
          <a:xfrm flipH="1">
            <a:off x="8246415" y="4607356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A526631F-738A-8D44-A319-F81A5A7E2EE7}"/>
              </a:ext>
            </a:extLst>
          </p:cNvPr>
          <p:cNvCxnSpPr>
            <a:cxnSpLocks/>
          </p:cNvCxnSpPr>
          <p:nvPr/>
        </p:nvCxnSpPr>
        <p:spPr>
          <a:xfrm flipH="1">
            <a:off x="10338268" y="4607356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729FA57-82AC-7449-8171-BFBF27B64E19}"/>
              </a:ext>
            </a:extLst>
          </p:cNvPr>
          <p:cNvCxnSpPr>
            <a:cxnSpLocks/>
          </p:cNvCxnSpPr>
          <p:nvPr/>
        </p:nvCxnSpPr>
        <p:spPr>
          <a:xfrm flipH="1">
            <a:off x="4055980" y="4607356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5726999-B9F8-9C44-954D-D4A07BBBD9B3}"/>
              </a:ext>
            </a:extLst>
          </p:cNvPr>
          <p:cNvCxnSpPr>
            <a:cxnSpLocks/>
          </p:cNvCxnSpPr>
          <p:nvPr/>
        </p:nvCxnSpPr>
        <p:spPr>
          <a:xfrm flipH="1">
            <a:off x="1973870" y="4603378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6264661C-0766-9A44-9390-3B837C48DEE3}"/>
              </a:ext>
            </a:extLst>
          </p:cNvPr>
          <p:cNvSpPr txBox="1"/>
          <p:nvPr/>
        </p:nvSpPr>
        <p:spPr>
          <a:xfrm>
            <a:off x="-268858" y="5274965"/>
            <a:ext cx="88742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User program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2CB5CE2D-65F5-D04C-A871-3E9C7D094AEF}"/>
              </a:ext>
            </a:extLst>
          </p:cNvPr>
          <p:cNvSpPr txBox="1"/>
          <p:nvPr/>
        </p:nvSpPr>
        <p:spPr>
          <a:xfrm>
            <a:off x="1834954" y="5257084"/>
            <a:ext cx="88742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User program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6332877-2CF6-5645-9BAA-0ADFF08E9549}"/>
              </a:ext>
            </a:extLst>
          </p:cNvPr>
          <p:cNvSpPr txBox="1"/>
          <p:nvPr/>
        </p:nvSpPr>
        <p:spPr>
          <a:xfrm>
            <a:off x="3921036" y="5274965"/>
            <a:ext cx="88742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User program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98CABC0A-8981-8B4E-84B8-14694A7FE9C3}"/>
              </a:ext>
            </a:extLst>
          </p:cNvPr>
          <p:cNvSpPr txBox="1"/>
          <p:nvPr/>
        </p:nvSpPr>
        <p:spPr>
          <a:xfrm>
            <a:off x="6060301" y="5277779"/>
            <a:ext cx="88742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User program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2AA66C4-E8E6-C345-A4E9-4C719151CBA7}"/>
              </a:ext>
            </a:extLst>
          </p:cNvPr>
          <p:cNvSpPr txBox="1"/>
          <p:nvPr/>
        </p:nvSpPr>
        <p:spPr>
          <a:xfrm>
            <a:off x="8164113" y="5259898"/>
            <a:ext cx="88742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User program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B1E0AF3-EBE1-7648-BBA8-E3D3E29E3DCC}"/>
              </a:ext>
            </a:extLst>
          </p:cNvPr>
          <p:cNvSpPr txBox="1"/>
          <p:nvPr/>
        </p:nvSpPr>
        <p:spPr>
          <a:xfrm>
            <a:off x="10250195" y="5277779"/>
            <a:ext cx="88742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User program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1FD554C2-1234-F047-8B13-0FDA56444D7E}"/>
              </a:ext>
            </a:extLst>
          </p:cNvPr>
          <p:cNvSpPr txBox="1"/>
          <p:nvPr/>
        </p:nvSpPr>
        <p:spPr>
          <a:xfrm>
            <a:off x="-228599" y="6014397"/>
            <a:ext cx="90912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Jan. orders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60094B75-8FFD-514A-AE4A-66A3AA43109B}"/>
              </a:ext>
            </a:extLst>
          </p:cNvPr>
          <p:cNvSpPr txBox="1"/>
          <p:nvPr/>
        </p:nvSpPr>
        <p:spPr>
          <a:xfrm>
            <a:off x="1973870" y="6014397"/>
            <a:ext cx="80723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Feb. orders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73B293DF-F1D6-B04A-B857-FB28AD2850B2}"/>
              </a:ext>
            </a:extLst>
          </p:cNvPr>
          <p:cNvSpPr txBox="1"/>
          <p:nvPr/>
        </p:nvSpPr>
        <p:spPr>
          <a:xfrm>
            <a:off x="4055980" y="6014397"/>
            <a:ext cx="825699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Mar. orders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0334E8E-82C3-4549-B6F5-0FBB7D260AD4}"/>
              </a:ext>
            </a:extLst>
          </p:cNvPr>
          <p:cNvSpPr txBox="1"/>
          <p:nvPr/>
        </p:nvSpPr>
        <p:spPr>
          <a:xfrm>
            <a:off x="6145839" y="6014397"/>
            <a:ext cx="83641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Apr. orders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CF14FA7-B2E6-F64C-8C8F-E54FB207209F}"/>
              </a:ext>
            </a:extLst>
          </p:cNvPr>
          <p:cNvSpPr txBox="1"/>
          <p:nvPr/>
        </p:nvSpPr>
        <p:spPr>
          <a:xfrm>
            <a:off x="8246415" y="6014397"/>
            <a:ext cx="83641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May orders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78DE75A-6CD6-4F46-BB2D-81A19BECC8C7}"/>
              </a:ext>
            </a:extLst>
          </p:cNvPr>
          <p:cNvSpPr txBox="1"/>
          <p:nvPr/>
        </p:nvSpPr>
        <p:spPr>
          <a:xfrm>
            <a:off x="10338268" y="6014397"/>
            <a:ext cx="845139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Jun. orders</a:t>
            </a:r>
          </a:p>
        </p:txBody>
      </p:sp>
    </p:spTree>
    <p:extLst>
      <p:ext uri="{BB962C8B-B14F-4D97-AF65-F5344CB8AC3E}">
        <p14:creationId xmlns:p14="http://schemas.microsoft.com/office/powerpoint/2010/main" val="286346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1C1AC-B5A7-4549-AF96-76C08ECE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the largest sales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B5AA8-3C0C-654E-A3B7-C2DEF4378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9046727" cy="230238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Distribute instructions to all the machines (nodes).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Each node computes its own maximum.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Intermediate results are sent to a single node.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Maximum of the maximums is calculated.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4E566E-8BC2-E241-93C1-822CD0898AE3}"/>
              </a:ext>
            </a:extLst>
          </p:cNvPr>
          <p:cNvSpPr/>
          <p:nvPr/>
        </p:nvSpPr>
        <p:spPr>
          <a:xfrm>
            <a:off x="-1065457" y="5141616"/>
            <a:ext cx="1819136" cy="1609596"/>
          </a:xfrm>
          <a:prstGeom prst="roundRect">
            <a:avLst>
              <a:gd name="adj" fmla="val 731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29352D-8012-7640-9D52-678AACE8BF84}"/>
              </a:ext>
            </a:extLst>
          </p:cNvPr>
          <p:cNvGrpSpPr/>
          <p:nvPr/>
        </p:nvGrpSpPr>
        <p:grpSpPr>
          <a:xfrm>
            <a:off x="-932697" y="5378811"/>
            <a:ext cx="881371" cy="525057"/>
            <a:chOff x="6738296" y="3998175"/>
            <a:chExt cx="1481808" cy="8827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A4A06D-2D19-F641-ABDD-07FF4F48A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296" y="3998175"/>
              <a:ext cx="611626" cy="55861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5663C8-797A-3147-B0EC-AE49CB7A0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301" y="4366578"/>
              <a:ext cx="1360803" cy="514351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E17FA3B-F667-FE4E-AFAA-5FE37FE55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121" y="6026589"/>
            <a:ext cx="920686" cy="6219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ADEE48-D405-6C4B-A484-1E20D3D6D8F6}"/>
              </a:ext>
            </a:extLst>
          </p:cNvPr>
          <p:cNvSpPr txBox="1"/>
          <p:nvPr/>
        </p:nvSpPr>
        <p:spPr>
          <a:xfrm>
            <a:off x="-228599" y="6014397"/>
            <a:ext cx="90912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Jan. orders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55547-8B6B-2545-98FF-7CA201B56F80}"/>
              </a:ext>
            </a:extLst>
          </p:cNvPr>
          <p:cNvSpPr txBox="1"/>
          <p:nvPr/>
        </p:nvSpPr>
        <p:spPr>
          <a:xfrm>
            <a:off x="-335183" y="5221776"/>
            <a:ext cx="10131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Max=</a:t>
            </a:r>
            <a:br>
              <a:rPr lang="en-US" dirty="0"/>
            </a:br>
            <a:r>
              <a:rPr lang="en-US" dirty="0"/>
              <a:t>$32,344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07FD67-C69A-1A42-B489-25BB06C5A97D}"/>
              </a:ext>
            </a:extLst>
          </p:cNvPr>
          <p:cNvSpPr/>
          <p:nvPr/>
        </p:nvSpPr>
        <p:spPr>
          <a:xfrm>
            <a:off x="1035119" y="5141616"/>
            <a:ext cx="1819136" cy="1609596"/>
          </a:xfrm>
          <a:prstGeom prst="roundRect">
            <a:avLst>
              <a:gd name="adj" fmla="val 731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1B74E3-410D-ED40-885D-73B1B3C1A950}"/>
              </a:ext>
            </a:extLst>
          </p:cNvPr>
          <p:cNvGrpSpPr/>
          <p:nvPr/>
        </p:nvGrpSpPr>
        <p:grpSpPr>
          <a:xfrm>
            <a:off x="1167879" y="5378811"/>
            <a:ext cx="881371" cy="525057"/>
            <a:chOff x="6738296" y="3998175"/>
            <a:chExt cx="1481808" cy="88275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A17B8AF-54D5-4141-8C0B-1BCE67BE2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296" y="3998175"/>
              <a:ext cx="611626" cy="55861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224603F-9930-1A4E-8BE8-9F398021E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301" y="4366578"/>
              <a:ext cx="1360803" cy="514351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92C95F5-2694-1041-96B7-F2CD9F783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55" y="6026589"/>
            <a:ext cx="920686" cy="6219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A2D93D-46E5-0148-BA75-6C50586CA843}"/>
              </a:ext>
            </a:extLst>
          </p:cNvPr>
          <p:cNvSpPr txBox="1"/>
          <p:nvPr/>
        </p:nvSpPr>
        <p:spPr>
          <a:xfrm>
            <a:off x="1973870" y="6014397"/>
            <a:ext cx="80723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Feb. orders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93AB89-B185-284F-8A96-56F879A01CA2}"/>
              </a:ext>
            </a:extLst>
          </p:cNvPr>
          <p:cNvSpPr txBox="1"/>
          <p:nvPr/>
        </p:nvSpPr>
        <p:spPr>
          <a:xfrm>
            <a:off x="1765393" y="5221776"/>
            <a:ext cx="10131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Max= $54,321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61A7293-AE68-2F4B-91B9-B3A1457D2F6C}"/>
              </a:ext>
            </a:extLst>
          </p:cNvPr>
          <p:cNvSpPr/>
          <p:nvPr/>
        </p:nvSpPr>
        <p:spPr>
          <a:xfrm>
            <a:off x="3135695" y="5141616"/>
            <a:ext cx="1819136" cy="1609596"/>
          </a:xfrm>
          <a:prstGeom prst="roundRect">
            <a:avLst>
              <a:gd name="adj" fmla="val 731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5395AF-063F-BF45-B876-52E70A370E68}"/>
              </a:ext>
            </a:extLst>
          </p:cNvPr>
          <p:cNvGrpSpPr/>
          <p:nvPr/>
        </p:nvGrpSpPr>
        <p:grpSpPr>
          <a:xfrm>
            <a:off x="3268455" y="5378811"/>
            <a:ext cx="881371" cy="525057"/>
            <a:chOff x="6738296" y="3998175"/>
            <a:chExt cx="1481808" cy="88275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D6E0E87-84E0-D34C-B785-21A09AF32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296" y="3998175"/>
              <a:ext cx="611626" cy="55861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0BE07FA-C9D6-0247-9670-6153BBD36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301" y="4366578"/>
              <a:ext cx="1360803" cy="514351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C0B90C4-570E-4A4D-ACC8-BDBC89335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31" y="6026589"/>
            <a:ext cx="920686" cy="6219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D5F677E-AEB9-FC4A-8636-2FC332E91502}"/>
              </a:ext>
            </a:extLst>
          </p:cNvPr>
          <p:cNvSpPr txBox="1"/>
          <p:nvPr/>
        </p:nvSpPr>
        <p:spPr>
          <a:xfrm>
            <a:off x="4055980" y="6014397"/>
            <a:ext cx="825699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Mar. orders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7A2046-6ADF-864C-B27E-6FAA4D87879E}"/>
              </a:ext>
            </a:extLst>
          </p:cNvPr>
          <p:cNvSpPr txBox="1"/>
          <p:nvPr/>
        </p:nvSpPr>
        <p:spPr>
          <a:xfrm>
            <a:off x="3865969" y="5221776"/>
            <a:ext cx="10131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Max= $10,302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12B28B7-E922-3345-AC96-60E38A14C97A}"/>
              </a:ext>
            </a:extLst>
          </p:cNvPr>
          <p:cNvSpPr/>
          <p:nvPr/>
        </p:nvSpPr>
        <p:spPr>
          <a:xfrm>
            <a:off x="5236271" y="5141616"/>
            <a:ext cx="1819136" cy="1609596"/>
          </a:xfrm>
          <a:prstGeom prst="roundRect">
            <a:avLst>
              <a:gd name="adj" fmla="val 731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5A837FF-FB7D-474B-BD6C-C332AA9D17DB}"/>
              </a:ext>
            </a:extLst>
          </p:cNvPr>
          <p:cNvGrpSpPr/>
          <p:nvPr/>
        </p:nvGrpSpPr>
        <p:grpSpPr>
          <a:xfrm>
            <a:off x="5369031" y="5378811"/>
            <a:ext cx="881371" cy="525057"/>
            <a:chOff x="6738296" y="3998175"/>
            <a:chExt cx="1481808" cy="88275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87DF33A-7A33-DE49-A2D6-74C34B422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296" y="3998175"/>
              <a:ext cx="611626" cy="55861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1912411-5A70-5146-B84E-BFAB580D6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301" y="4366578"/>
              <a:ext cx="1360803" cy="514351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34D164A-228F-F549-8E55-F7CF9E9E6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07" y="6026589"/>
            <a:ext cx="920686" cy="62193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8F7FF9A-BD68-9E4D-97F7-89F596C25DA9}"/>
              </a:ext>
            </a:extLst>
          </p:cNvPr>
          <p:cNvSpPr txBox="1"/>
          <p:nvPr/>
        </p:nvSpPr>
        <p:spPr>
          <a:xfrm>
            <a:off x="6145839" y="6014397"/>
            <a:ext cx="83641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Apr. orders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65DB85-E5A1-4041-80B1-34E3F2804FCA}"/>
              </a:ext>
            </a:extLst>
          </p:cNvPr>
          <p:cNvSpPr txBox="1"/>
          <p:nvPr/>
        </p:nvSpPr>
        <p:spPr>
          <a:xfrm>
            <a:off x="5966545" y="5221776"/>
            <a:ext cx="10131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Max= $31,204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0A9BF69-CE27-2F47-BAF1-7C3622FB8B5E}"/>
              </a:ext>
            </a:extLst>
          </p:cNvPr>
          <p:cNvSpPr/>
          <p:nvPr/>
        </p:nvSpPr>
        <p:spPr>
          <a:xfrm>
            <a:off x="7336847" y="5141616"/>
            <a:ext cx="1819136" cy="1609596"/>
          </a:xfrm>
          <a:prstGeom prst="roundRect">
            <a:avLst>
              <a:gd name="adj" fmla="val 731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5E2513-766B-584D-A65A-EB5F37DB61FB}"/>
              </a:ext>
            </a:extLst>
          </p:cNvPr>
          <p:cNvGrpSpPr/>
          <p:nvPr/>
        </p:nvGrpSpPr>
        <p:grpSpPr>
          <a:xfrm>
            <a:off x="7469607" y="5378811"/>
            <a:ext cx="881371" cy="525057"/>
            <a:chOff x="6738296" y="3998175"/>
            <a:chExt cx="1481808" cy="88275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E80E9A5-A8CD-B14E-9A5C-E42C7D3F7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296" y="3998175"/>
              <a:ext cx="611626" cy="55861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F06B682-06DC-CF44-A20B-274901A6E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301" y="4366578"/>
              <a:ext cx="1360803" cy="514351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CF42B6E7-F502-9548-A4F9-612759CFA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83" y="6026589"/>
            <a:ext cx="920686" cy="62193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303E0AB-5B8F-964F-AE7B-346F279DCC25}"/>
              </a:ext>
            </a:extLst>
          </p:cNvPr>
          <p:cNvSpPr txBox="1"/>
          <p:nvPr/>
        </p:nvSpPr>
        <p:spPr>
          <a:xfrm>
            <a:off x="8246415" y="6014397"/>
            <a:ext cx="83641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May orders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DFCC40-DCD0-BB43-B6B6-D185276776AD}"/>
              </a:ext>
            </a:extLst>
          </p:cNvPr>
          <p:cNvSpPr txBox="1"/>
          <p:nvPr/>
        </p:nvSpPr>
        <p:spPr>
          <a:xfrm>
            <a:off x="8067121" y="5221776"/>
            <a:ext cx="10131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Max= $4,291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FCBA762-A209-954B-AE49-9B590BE9206D}"/>
              </a:ext>
            </a:extLst>
          </p:cNvPr>
          <p:cNvSpPr/>
          <p:nvPr/>
        </p:nvSpPr>
        <p:spPr>
          <a:xfrm>
            <a:off x="9437423" y="5141616"/>
            <a:ext cx="1819136" cy="1609596"/>
          </a:xfrm>
          <a:prstGeom prst="roundRect">
            <a:avLst>
              <a:gd name="adj" fmla="val 731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0979BE5-EF60-8E41-A6C4-3BAA53AB87B7}"/>
              </a:ext>
            </a:extLst>
          </p:cNvPr>
          <p:cNvGrpSpPr/>
          <p:nvPr/>
        </p:nvGrpSpPr>
        <p:grpSpPr>
          <a:xfrm>
            <a:off x="9570183" y="5378811"/>
            <a:ext cx="881371" cy="525057"/>
            <a:chOff x="6738296" y="3998175"/>
            <a:chExt cx="1481808" cy="88275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73632D0-A093-4A46-BE04-63DB3629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296" y="3998175"/>
              <a:ext cx="611626" cy="558619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794523F-8CA7-2743-94D8-6C8601CB3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301" y="4366578"/>
              <a:ext cx="1360803" cy="514351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C2538EE8-6B08-B940-9B6B-B0F1658C9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59" y="6026589"/>
            <a:ext cx="920686" cy="62193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A5E3608-1005-E24E-BBCB-652A04ED0BF6}"/>
              </a:ext>
            </a:extLst>
          </p:cNvPr>
          <p:cNvSpPr txBox="1"/>
          <p:nvPr/>
        </p:nvSpPr>
        <p:spPr>
          <a:xfrm>
            <a:off x="10338268" y="6014397"/>
            <a:ext cx="845139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Jun. orders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D9822D-DC61-EE42-9448-A578A90B3C4B}"/>
              </a:ext>
            </a:extLst>
          </p:cNvPr>
          <p:cNvSpPr txBox="1"/>
          <p:nvPr/>
        </p:nvSpPr>
        <p:spPr>
          <a:xfrm>
            <a:off x="10167697" y="5221776"/>
            <a:ext cx="10131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Max= $33,201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4C8AF4D3-385C-B944-BDEA-91019FA852DC}"/>
              </a:ext>
            </a:extLst>
          </p:cNvPr>
          <p:cNvSpPr/>
          <p:nvPr/>
        </p:nvSpPr>
        <p:spPr>
          <a:xfrm>
            <a:off x="11537999" y="5141616"/>
            <a:ext cx="1819136" cy="1609596"/>
          </a:xfrm>
          <a:prstGeom prst="roundRect">
            <a:avLst>
              <a:gd name="adj" fmla="val 731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AA8FA56-E0DE-9746-8A89-C11522F852CC}"/>
              </a:ext>
            </a:extLst>
          </p:cNvPr>
          <p:cNvGrpSpPr/>
          <p:nvPr/>
        </p:nvGrpSpPr>
        <p:grpSpPr>
          <a:xfrm>
            <a:off x="11670759" y="5378811"/>
            <a:ext cx="881371" cy="525057"/>
            <a:chOff x="6738296" y="3998175"/>
            <a:chExt cx="1481808" cy="882754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7E6C005-E2BB-FE49-B77B-DDB93CD2B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296" y="3998175"/>
              <a:ext cx="611626" cy="558619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2338796-1C3F-194C-9679-7E825F7F3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301" y="4366578"/>
              <a:ext cx="1360803" cy="514351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5FAB4DF3-C582-B34A-9A52-387571C04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335" y="6026589"/>
            <a:ext cx="920686" cy="62193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A455C7B6-8A15-9240-B9EC-B2A63556EC4A}"/>
              </a:ext>
            </a:extLst>
          </p:cNvPr>
          <p:cNvSpPr txBox="1"/>
          <p:nvPr/>
        </p:nvSpPr>
        <p:spPr>
          <a:xfrm>
            <a:off x="12652405" y="6014397"/>
            <a:ext cx="63157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slice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C415D6B-890C-A94E-A9D4-D42F694CFD2A}"/>
              </a:ext>
            </a:extLst>
          </p:cNvPr>
          <p:cNvSpPr txBox="1"/>
          <p:nvPr/>
        </p:nvSpPr>
        <p:spPr>
          <a:xfrm>
            <a:off x="12268273" y="5221776"/>
            <a:ext cx="10131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Compute task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F28F36B-BA2C-204A-AB21-433637FB8A45}"/>
              </a:ext>
            </a:extLst>
          </p:cNvPr>
          <p:cNvSpPr/>
          <p:nvPr/>
        </p:nvSpPr>
        <p:spPr>
          <a:xfrm>
            <a:off x="-228599" y="4193019"/>
            <a:ext cx="12658724" cy="4143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Communication Network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4F8CBB5-C51A-2E45-8303-3131AA3C00F6}"/>
              </a:ext>
            </a:extLst>
          </p:cNvPr>
          <p:cNvCxnSpPr>
            <a:cxnSpLocks/>
          </p:cNvCxnSpPr>
          <p:nvPr/>
        </p:nvCxnSpPr>
        <p:spPr>
          <a:xfrm flipH="1">
            <a:off x="10894400" y="3827184"/>
            <a:ext cx="7377" cy="365835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685A06C-6B78-8F40-A781-529D578CECCB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6145839" y="4607356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12797D7-A43E-4543-9F2F-47836D8CF2AE}"/>
              </a:ext>
            </a:extLst>
          </p:cNvPr>
          <p:cNvCxnSpPr>
            <a:cxnSpLocks/>
          </p:cNvCxnSpPr>
          <p:nvPr/>
        </p:nvCxnSpPr>
        <p:spPr>
          <a:xfrm flipH="1">
            <a:off x="8246415" y="4607356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E469C78-D30B-A945-A21A-5EDC01AA22D6}"/>
              </a:ext>
            </a:extLst>
          </p:cNvPr>
          <p:cNvCxnSpPr>
            <a:cxnSpLocks/>
          </p:cNvCxnSpPr>
          <p:nvPr/>
        </p:nvCxnSpPr>
        <p:spPr>
          <a:xfrm flipH="1">
            <a:off x="10338268" y="4607356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D61FB2-546B-7A41-A2DC-620B7B21AE88}"/>
              </a:ext>
            </a:extLst>
          </p:cNvPr>
          <p:cNvCxnSpPr>
            <a:cxnSpLocks/>
          </p:cNvCxnSpPr>
          <p:nvPr/>
        </p:nvCxnSpPr>
        <p:spPr>
          <a:xfrm flipH="1">
            <a:off x="4055980" y="4607356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1A00C4C-7FD9-0A4A-B073-547AEDA06986}"/>
              </a:ext>
            </a:extLst>
          </p:cNvPr>
          <p:cNvCxnSpPr>
            <a:cxnSpLocks/>
          </p:cNvCxnSpPr>
          <p:nvPr/>
        </p:nvCxnSpPr>
        <p:spPr>
          <a:xfrm flipH="1">
            <a:off x="1973870" y="4603378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4C796F8-5626-704D-8A0C-B6AD135F5000}"/>
              </a:ext>
            </a:extLst>
          </p:cNvPr>
          <p:cNvGrpSpPr/>
          <p:nvPr/>
        </p:nvGrpSpPr>
        <p:grpSpPr>
          <a:xfrm>
            <a:off x="9963633" y="2217588"/>
            <a:ext cx="1819136" cy="1609596"/>
            <a:chOff x="2777248" y="3438144"/>
            <a:chExt cx="1819136" cy="160959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0C0BAAA1-0B09-124C-A32B-9BF75272428C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CE45D77-9E85-324B-A458-94CCB7B78A55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C5DCF940-04B9-6344-93C2-4BD8F9D345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FD36F368-5A47-6949-ABF8-2EA79B3563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3178F6F-77CB-B441-83A0-A4E5D2FEF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EC393E0-2134-5B4D-95B3-DD2AC5B2431E}"/>
                </a:ext>
              </a:extLst>
            </p:cNvPr>
            <p:cNvSpPr txBox="1"/>
            <p:nvPr/>
          </p:nvSpPr>
          <p:spPr>
            <a:xfrm>
              <a:off x="3507522" y="3518304"/>
              <a:ext cx="101318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Master</a:t>
              </a:r>
            </a:p>
            <a:p>
              <a:pPr algn="ctr"/>
              <a:r>
                <a:rPr lang="en-US" dirty="0"/>
                <a:t>node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05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1C1AC-B5A7-4549-AF96-76C08ECE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the largest sales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B5AA8-3C0C-654E-A3B7-C2DEF4378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9046727" cy="230238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Distribute instructions to all the machines (nodes).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Each node computes its own maximum.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Intermediate results are sent to a single node.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Maximum of the maximums is calculated.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4E566E-8BC2-E241-93C1-822CD0898AE3}"/>
              </a:ext>
            </a:extLst>
          </p:cNvPr>
          <p:cNvSpPr/>
          <p:nvPr/>
        </p:nvSpPr>
        <p:spPr>
          <a:xfrm>
            <a:off x="-1065457" y="5141616"/>
            <a:ext cx="1819136" cy="1609596"/>
          </a:xfrm>
          <a:prstGeom prst="roundRect">
            <a:avLst>
              <a:gd name="adj" fmla="val 731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29352D-8012-7640-9D52-678AACE8BF84}"/>
              </a:ext>
            </a:extLst>
          </p:cNvPr>
          <p:cNvGrpSpPr/>
          <p:nvPr/>
        </p:nvGrpSpPr>
        <p:grpSpPr>
          <a:xfrm>
            <a:off x="-932697" y="5378811"/>
            <a:ext cx="881371" cy="525057"/>
            <a:chOff x="6738296" y="3998175"/>
            <a:chExt cx="1481808" cy="8827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A4A06D-2D19-F641-ABDD-07FF4F48A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296" y="3998175"/>
              <a:ext cx="611626" cy="55861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5663C8-797A-3147-B0EC-AE49CB7A0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301" y="4366578"/>
              <a:ext cx="1360803" cy="514351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E17FA3B-F667-FE4E-AFAA-5FE37FE55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121" y="6026589"/>
            <a:ext cx="920686" cy="6219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ADEE48-D405-6C4B-A484-1E20D3D6D8F6}"/>
              </a:ext>
            </a:extLst>
          </p:cNvPr>
          <p:cNvSpPr txBox="1"/>
          <p:nvPr/>
        </p:nvSpPr>
        <p:spPr>
          <a:xfrm>
            <a:off x="-228599" y="6014397"/>
            <a:ext cx="90912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Jan. orders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55547-8B6B-2545-98FF-7CA201B56F80}"/>
              </a:ext>
            </a:extLst>
          </p:cNvPr>
          <p:cNvSpPr txBox="1"/>
          <p:nvPr/>
        </p:nvSpPr>
        <p:spPr>
          <a:xfrm>
            <a:off x="-335183" y="5221776"/>
            <a:ext cx="10131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Max=</a:t>
            </a:r>
            <a:br>
              <a:rPr lang="en-US" dirty="0"/>
            </a:br>
            <a:r>
              <a:rPr lang="en-US" dirty="0"/>
              <a:t>$32,344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07FD67-C69A-1A42-B489-25BB06C5A97D}"/>
              </a:ext>
            </a:extLst>
          </p:cNvPr>
          <p:cNvSpPr/>
          <p:nvPr/>
        </p:nvSpPr>
        <p:spPr>
          <a:xfrm>
            <a:off x="1035119" y="5141616"/>
            <a:ext cx="1819136" cy="1609596"/>
          </a:xfrm>
          <a:prstGeom prst="roundRect">
            <a:avLst>
              <a:gd name="adj" fmla="val 731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1B74E3-410D-ED40-885D-73B1B3C1A950}"/>
              </a:ext>
            </a:extLst>
          </p:cNvPr>
          <p:cNvGrpSpPr/>
          <p:nvPr/>
        </p:nvGrpSpPr>
        <p:grpSpPr>
          <a:xfrm>
            <a:off x="1167879" y="5378811"/>
            <a:ext cx="881371" cy="525057"/>
            <a:chOff x="6738296" y="3998175"/>
            <a:chExt cx="1481808" cy="88275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A17B8AF-54D5-4141-8C0B-1BCE67BE2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296" y="3998175"/>
              <a:ext cx="611626" cy="55861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224603F-9930-1A4E-8BE8-9F398021E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301" y="4366578"/>
              <a:ext cx="1360803" cy="514351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92C95F5-2694-1041-96B7-F2CD9F783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55" y="6026589"/>
            <a:ext cx="920686" cy="6219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A2D93D-46E5-0148-BA75-6C50586CA843}"/>
              </a:ext>
            </a:extLst>
          </p:cNvPr>
          <p:cNvSpPr txBox="1"/>
          <p:nvPr/>
        </p:nvSpPr>
        <p:spPr>
          <a:xfrm>
            <a:off x="1973870" y="6014397"/>
            <a:ext cx="80723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Feb. orders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93AB89-B185-284F-8A96-56F879A01CA2}"/>
              </a:ext>
            </a:extLst>
          </p:cNvPr>
          <p:cNvSpPr txBox="1"/>
          <p:nvPr/>
        </p:nvSpPr>
        <p:spPr>
          <a:xfrm>
            <a:off x="1765393" y="5221776"/>
            <a:ext cx="10131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Max= $54,321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61A7293-AE68-2F4B-91B9-B3A1457D2F6C}"/>
              </a:ext>
            </a:extLst>
          </p:cNvPr>
          <p:cNvSpPr/>
          <p:nvPr/>
        </p:nvSpPr>
        <p:spPr>
          <a:xfrm>
            <a:off x="3135695" y="5141616"/>
            <a:ext cx="1819136" cy="1609596"/>
          </a:xfrm>
          <a:prstGeom prst="roundRect">
            <a:avLst>
              <a:gd name="adj" fmla="val 731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5395AF-063F-BF45-B876-52E70A370E68}"/>
              </a:ext>
            </a:extLst>
          </p:cNvPr>
          <p:cNvGrpSpPr/>
          <p:nvPr/>
        </p:nvGrpSpPr>
        <p:grpSpPr>
          <a:xfrm>
            <a:off x="3268455" y="5378811"/>
            <a:ext cx="881371" cy="525057"/>
            <a:chOff x="6738296" y="3998175"/>
            <a:chExt cx="1481808" cy="88275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D6E0E87-84E0-D34C-B785-21A09AF32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296" y="3998175"/>
              <a:ext cx="611626" cy="55861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0BE07FA-C9D6-0247-9670-6153BBD36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301" y="4366578"/>
              <a:ext cx="1360803" cy="514351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C0B90C4-570E-4A4D-ACC8-BDBC89335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31" y="6026589"/>
            <a:ext cx="920686" cy="6219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D5F677E-AEB9-FC4A-8636-2FC332E91502}"/>
              </a:ext>
            </a:extLst>
          </p:cNvPr>
          <p:cNvSpPr txBox="1"/>
          <p:nvPr/>
        </p:nvSpPr>
        <p:spPr>
          <a:xfrm>
            <a:off x="4055980" y="6014397"/>
            <a:ext cx="825699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Mar. orders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7A2046-6ADF-864C-B27E-6FAA4D87879E}"/>
              </a:ext>
            </a:extLst>
          </p:cNvPr>
          <p:cNvSpPr txBox="1"/>
          <p:nvPr/>
        </p:nvSpPr>
        <p:spPr>
          <a:xfrm>
            <a:off x="3865969" y="5221776"/>
            <a:ext cx="10131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Max= $10,302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12B28B7-E922-3345-AC96-60E38A14C97A}"/>
              </a:ext>
            </a:extLst>
          </p:cNvPr>
          <p:cNvSpPr/>
          <p:nvPr/>
        </p:nvSpPr>
        <p:spPr>
          <a:xfrm>
            <a:off x="5236271" y="5141616"/>
            <a:ext cx="1819136" cy="1609596"/>
          </a:xfrm>
          <a:prstGeom prst="roundRect">
            <a:avLst>
              <a:gd name="adj" fmla="val 731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5A837FF-FB7D-474B-BD6C-C332AA9D17DB}"/>
              </a:ext>
            </a:extLst>
          </p:cNvPr>
          <p:cNvGrpSpPr/>
          <p:nvPr/>
        </p:nvGrpSpPr>
        <p:grpSpPr>
          <a:xfrm>
            <a:off x="5369031" y="5378811"/>
            <a:ext cx="881371" cy="525057"/>
            <a:chOff x="6738296" y="3998175"/>
            <a:chExt cx="1481808" cy="88275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87DF33A-7A33-DE49-A2D6-74C34B422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296" y="3998175"/>
              <a:ext cx="611626" cy="55861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1912411-5A70-5146-B84E-BFAB580D6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301" y="4366578"/>
              <a:ext cx="1360803" cy="514351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34D164A-228F-F549-8E55-F7CF9E9E6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07" y="6026589"/>
            <a:ext cx="920686" cy="62193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8F7FF9A-BD68-9E4D-97F7-89F596C25DA9}"/>
              </a:ext>
            </a:extLst>
          </p:cNvPr>
          <p:cNvSpPr txBox="1"/>
          <p:nvPr/>
        </p:nvSpPr>
        <p:spPr>
          <a:xfrm>
            <a:off x="6145839" y="6014397"/>
            <a:ext cx="83641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Apr. orders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65DB85-E5A1-4041-80B1-34E3F2804FCA}"/>
              </a:ext>
            </a:extLst>
          </p:cNvPr>
          <p:cNvSpPr txBox="1"/>
          <p:nvPr/>
        </p:nvSpPr>
        <p:spPr>
          <a:xfrm>
            <a:off x="5966545" y="5221776"/>
            <a:ext cx="10131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Max= $31,204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0A9BF69-CE27-2F47-BAF1-7C3622FB8B5E}"/>
              </a:ext>
            </a:extLst>
          </p:cNvPr>
          <p:cNvSpPr/>
          <p:nvPr/>
        </p:nvSpPr>
        <p:spPr>
          <a:xfrm>
            <a:off x="7336847" y="5141616"/>
            <a:ext cx="1819136" cy="1609596"/>
          </a:xfrm>
          <a:prstGeom prst="roundRect">
            <a:avLst>
              <a:gd name="adj" fmla="val 731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5E2513-766B-584D-A65A-EB5F37DB61FB}"/>
              </a:ext>
            </a:extLst>
          </p:cNvPr>
          <p:cNvGrpSpPr/>
          <p:nvPr/>
        </p:nvGrpSpPr>
        <p:grpSpPr>
          <a:xfrm>
            <a:off x="7469607" y="5378811"/>
            <a:ext cx="881371" cy="525057"/>
            <a:chOff x="6738296" y="3998175"/>
            <a:chExt cx="1481808" cy="88275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E80E9A5-A8CD-B14E-9A5C-E42C7D3F7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296" y="3998175"/>
              <a:ext cx="611626" cy="55861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F06B682-06DC-CF44-A20B-274901A6E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301" y="4366578"/>
              <a:ext cx="1360803" cy="514351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CF42B6E7-F502-9548-A4F9-612759CFA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83" y="6026589"/>
            <a:ext cx="920686" cy="62193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303E0AB-5B8F-964F-AE7B-346F279DCC25}"/>
              </a:ext>
            </a:extLst>
          </p:cNvPr>
          <p:cNvSpPr txBox="1"/>
          <p:nvPr/>
        </p:nvSpPr>
        <p:spPr>
          <a:xfrm>
            <a:off x="8246415" y="6014397"/>
            <a:ext cx="83641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May orders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DFCC40-DCD0-BB43-B6B6-D185276776AD}"/>
              </a:ext>
            </a:extLst>
          </p:cNvPr>
          <p:cNvSpPr txBox="1"/>
          <p:nvPr/>
        </p:nvSpPr>
        <p:spPr>
          <a:xfrm>
            <a:off x="8067121" y="5221776"/>
            <a:ext cx="10131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Max= $4,291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FCBA762-A209-954B-AE49-9B590BE9206D}"/>
              </a:ext>
            </a:extLst>
          </p:cNvPr>
          <p:cNvSpPr/>
          <p:nvPr/>
        </p:nvSpPr>
        <p:spPr>
          <a:xfrm>
            <a:off x="9437423" y="5141616"/>
            <a:ext cx="1819136" cy="1609596"/>
          </a:xfrm>
          <a:prstGeom prst="roundRect">
            <a:avLst>
              <a:gd name="adj" fmla="val 731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0979BE5-EF60-8E41-A6C4-3BAA53AB87B7}"/>
              </a:ext>
            </a:extLst>
          </p:cNvPr>
          <p:cNvGrpSpPr/>
          <p:nvPr/>
        </p:nvGrpSpPr>
        <p:grpSpPr>
          <a:xfrm>
            <a:off x="9570183" y="5378811"/>
            <a:ext cx="881371" cy="525057"/>
            <a:chOff x="6738296" y="3998175"/>
            <a:chExt cx="1481808" cy="88275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73632D0-A093-4A46-BE04-63DB3629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296" y="3998175"/>
              <a:ext cx="611626" cy="558619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794523F-8CA7-2743-94D8-6C8601CB3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301" y="4366578"/>
              <a:ext cx="1360803" cy="514351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C2538EE8-6B08-B940-9B6B-B0F1658C9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59" y="6026589"/>
            <a:ext cx="920686" cy="62193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A5E3608-1005-E24E-BBCB-652A04ED0BF6}"/>
              </a:ext>
            </a:extLst>
          </p:cNvPr>
          <p:cNvSpPr txBox="1"/>
          <p:nvPr/>
        </p:nvSpPr>
        <p:spPr>
          <a:xfrm>
            <a:off x="10338268" y="6014397"/>
            <a:ext cx="845139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Jun. orders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D9822D-DC61-EE42-9448-A578A90B3C4B}"/>
              </a:ext>
            </a:extLst>
          </p:cNvPr>
          <p:cNvSpPr txBox="1"/>
          <p:nvPr/>
        </p:nvSpPr>
        <p:spPr>
          <a:xfrm>
            <a:off x="10167697" y="5221776"/>
            <a:ext cx="10131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Max= $33,201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9B5024F-7295-B342-A60D-6CD32124EBE0}"/>
              </a:ext>
            </a:extLst>
          </p:cNvPr>
          <p:cNvGrpSpPr/>
          <p:nvPr/>
        </p:nvGrpSpPr>
        <p:grpSpPr>
          <a:xfrm>
            <a:off x="11537999" y="5141616"/>
            <a:ext cx="1819136" cy="1609596"/>
            <a:chOff x="2777248" y="3438144"/>
            <a:chExt cx="1819136" cy="1609596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4C8AF4D3-385C-B944-BDEA-91019FA852DC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AA8FA56-E0DE-9746-8A89-C11522F852CC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E7E6C005-E2BB-FE49-B77B-DDB93CD2B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42338796-1C3F-194C-9679-7E825F7F3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FAB4DF3-C582-B34A-9A52-387571C04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455C7B6-8A15-9240-B9EC-B2A63556EC4A}"/>
                </a:ext>
              </a:extLst>
            </p:cNvPr>
            <p:cNvSpPr txBox="1"/>
            <p:nvPr/>
          </p:nvSpPr>
          <p:spPr>
            <a:xfrm>
              <a:off x="3891654" y="4310925"/>
              <a:ext cx="631578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 slice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C415D6B-890C-A94E-A9D4-D42F694CFD2A}"/>
                </a:ext>
              </a:extLst>
            </p:cNvPr>
            <p:cNvSpPr txBox="1"/>
            <p:nvPr/>
          </p:nvSpPr>
          <p:spPr>
            <a:xfrm>
              <a:off x="3507522" y="3518304"/>
              <a:ext cx="101318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Compute task</a:t>
              </a: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4F28F36B-BA2C-204A-AB21-433637FB8A45}"/>
              </a:ext>
            </a:extLst>
          </p:cNvPr>
          <p:cNvSpPr/>
          <p:nvPr/>
        </p:nvSpPr>
        <p:spPr>
          <a:xfrm>
            <a:off x="-228599" y="4193019"/>
            <a:ext cx="12658724" cy="4143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Communication Network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4F8CBB5-C51A-2E45-8303-3131AA3C00F6}"/>
              </a:ext>
            </a:extLst>
          </p:cNvPr>
          <p:cNvCxnSpPr>
            <a:cxnSpLocks/>
          </p:cNvCxnSpPr>
          <p:nvPr/>
        </p:nvCxnSpPr>
        <p:spPr>
          <a:xfrm flipH="1">
            <a:off x="10894400" y="3827184"/>
            <a:ext cx="7377" cy="365835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685A06C-6B78-8F40-A781-529D578CECCB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6145839" y="4607356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12797D7-A43E-4543-9F2F-47836D8CF2AE}"/>
              </a:ext>
            </a:extLst>
          </p:cNvPr>
          <p:cNvCxnSpPr>
            <a:cxnSpLocks/>
          </p:cNvCxnSpPr>
          <p:nvPr/>
        </p:nvCxnSpPr>
        <p:spPr>
          <a:xfrm flipH="1">
            <a:off x="8246415" y="4607356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E469C78-D30B-A945-A21A-5EDC01AA22D6}"/>
              </a:ext>
            </a:extLst>
          </p:cNvPr>
          <p:cNvCxnSpPr>
            <a:cxnSpLocks/>
          </p:cNvCxnSpPr>
          <p:nvPr/>
        </p:nvCxnSpPr>
        <p:spPr>
          <a:xfrm flipH="1">
            <a:off x="10338268" y="4607356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D61FB2-546B-7A41-A2DC-620B7B21AE88}"/>
              </a:ext>
            </a:extLst>
          </p:cNvPr>
          <p:cNvCxnSpPr>
            <a:cxnSpLocks/>
          </p:cNvCxnSpPr>
          <p:nvPr/>
        </p:nvCxnSpPr>
        <p:spPr>
          <a:xfrm flipH="1">
            <a:off x="4055980" y="4607356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1A00C4C-7FD9-0A4A-B073-547AEDA06986}"/>
              </a:ext>
            </a:extLst>
          </p:cNvPr>
          <p:cNvCxnSpPr>
            <a:cxnSpLocks/>
          </p:cNvCxnSpPr>
          <p:nvPr/>
        </p:nvCxnSpPr>
        <p:spPr>
          <a:xfrm flipH="1">
            <a:off x="1973870" y="4603378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6F1F2EF-A2D8-664F-9024-72412463C0AE}"/>
              </a:ext>
            </a:extLst>
          </p:cNvPr>
          <p:cNvGrpSpPr/>
          <p:nvPr/>
        </p:nvGrpSpPr>
        <p:grpSpPr>
          <a:xfrm>
            <a:off x="9963633" y="2217588"/>
            <a:ext cx="1819136" cy="1609596"/>
            <a:chOff x="2777248" y="3438144"/>
            <a:chExt cx="1819136" cy="160959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4E253A77-294B-E44F-A03E-1B3DF031A633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5141E73-F192-BE46-A033-78C522BD2442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85C0D82B-DD16-6947-AE40-E8D3DBD02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4E9C57C5-3091-334F-8263-B6C80A8C5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12AD3E5-7E7F-5D4A-894D-7B1808035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044C2A9-C3CC-CC44-9097-6EEE13B707A4}"/>
                </a:ext>
              </a:extLst>
            </p:cNvPr>
            <p:cNvSpPr txBox="1"/>
            <p:nvPr/>
          </p:nvSpPr>
          <p:spPr>
            <a:xfrm>
              <a:off x="3507522" y="3518304"/>
              <a:ext cx="101318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Master</a:t>
              </a:r>
            </a:p>
            <a:p>
              <a:pPr algn="ctr"/>
              <a:r>
                <a:rPr lang="en-US" dirty="0"/>
                <a:t>node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01A637CC-8EAF-E440-9F0C-4BF4D98A7CCB}"/>
              </a:ext>
            </a:extLst>
          </p:cNvPr>
          <p:cNvSpPr txBox="1"/>
          <p:nvPr/>
        </p:nvSpPr>
        <p:spPr>
          <a:xfrm>
            <a:off x="9916223" y="3050019"/>
            <a:ext cx="72932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Max=</a:t>
            </a:r>
            <a:br>
              <a:rPr lang="en-US" sz="1200" dirty="0"/>
            </a:br>
            <a:r>
              <a:rPr lang="en-US" sz="1200" dirty="0"/>
              <a:t>$32,344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8395E4D-1E0C-264A-B4A7-0ABD54069A8C}"/>
              </a:ext>
            </a:extLst>
          </p:cNvPr>
          <p:cNvSpPr txBox="1"/>
          <p:nvPr/>
        </p:nvSpPr>
        <p:spPr>
          <a:xfrm>
            <a:off x="9986606" y="3130179"/>
            <a:ext cx="72932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Max= $54,321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483D7B7-121E-D34C-A7E0-745DB459DD90}"/>
              </a:ext>
            </a:extLst>
          </p:cNvPr>
          <p:cNvSpPr txBox="1"/>
          <p:nvPr/>
        </p:nvSpPr>
        <p:spPr>
          <a:xfrm>
            <a:off x="10401863" y="3236512"/>
            <a:ext cx="72932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Max= $10,302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A3DF74D-8F00-2341-AE6E-EA8276366181}"/>
              </a:ext>
            </a:extLst>
          </p:cNvPr>
          <p:cNvSpPr txBox="1"/>
          <p:nvPr/>
        </p:nvSpPr>
        <p:spPr>
          <a:xfrm>
            <a:off x="10792394" y="3049064"/>
            <a:ext cx="72932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Max= $31,204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2890187-CC24-C04F-91C0-296967AEB95B}"/>
              </a:ext>
            </a:extLst>
          </p:cNvPr>
          <p:cNvSpPr txBox="1"/>
          <p:nvPr/>
        </p:nvSpPr>
        <p:spPr>
          <a:xfrm>
            <a:off x="11047769" y="3154931"/>
            <a:ext cx="72932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Max= $4,291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A35C808-D43E-984F-9943-643C597D349E}"/>
              </a:ext>
            </a:extLst>
          </p:cNvPr>
          <p:cNvSpPr txBox="1"/>
          <p:nvPr/>
        </p:nvSpPr>
        <p:spPr>
          <a:xfrm>
            <a:off x="11161324" y="3250532"/>
            <a:ext cx="72932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Max= $33,201</a:t>
            </a:r>
          </a:p>
        </p:txBody>
      </p:sp>
    </p:spTree>
    <p:extLst>
      <p:ext uri="{BB962C8B-B14F-4D97-AF65-F5344CB8AC3E}">
        <p14:creationId xmlns:p14="http://schemas.microsoft.com/office/powerpoint/2010/main" val="371435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1C1AC-B5A7-4549-AF96-76C08ECE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the largest sales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B5AA8-3C0C-654E-A3B7-C2DEF4378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9046727" cy="230238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Distribute instructions to all the machines (nodes).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Each node computes its own maximum.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Intermediate results are sent to a single node.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Maximum of the maximums is calculated.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493790-69A2-F342-87AE-901B9338CA07}"/>
              </a:ext>
            </a:extLst>
          </p:cNvPr>
          <p:cNvGrpSpPr/>
          <p:nvPr/>
        </p:nvGrpSpPr>
        <p:grpSpPr>
          <a:xfrm>
            <a:off x="-1065457" y="5141616"/>
            <a:ext cx="1819136" cy="1609596"/>
            <a:chOff x="2777248" y="3438144"/>
            <a:chExt cx="1819136" cy="160959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34E566E-8BC2-E241-93C1-822CD0898AE3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829352D-8012-7640-9D52-678AACE8BF84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CA4A06D-2D19-F641-ABDD-07FF4F48A3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65663C8-797A-3147-B0EC-AE49CB7A0A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E17FA3B-F667-FE4E-AFAA-5FE37FE55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ADEE48-D405-6C4B-A484-1E20D3D6D8F6}"/>
                </a:ext>
              </a:extLst>
            </p:cNvPr>
            <p:cNvSpPr txBox="1"/>
            <p:nvPr/>
          </p:nvSpPr>
          <p:spPr>
            <a:xfrm>
              <a:off x="3614106" y="4310925"/>
              <a:ext cx="909126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Jan. orders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355547-8B6B-2545-98FF-7CA201B56F80}"/>
                </a:ext>
              </a:extLst>
            </p:cNvPr>
            <p:cNvSpPr txBox="1"/>
            <p:nvPr/>
          </p:nvSpPr>
          <p:spPr>
            <a:xfrm>
              <a:off x="3507522" y="3518304"/>
              <a:ext cx="101318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Max=</a:t>
              </a:r>
              <a:br>
                <a:rPr lang="en-US" dirty="0"/>
              </a:br>
              <a:r>
                <a:rPr lang="en-US" dirty="0"/>
                <a:t>$32,344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B3CF75-3F78-0B42-9314-FB8A46CE858A}"/>
              </a:ext>
            </a:extLst>
          </p:cNvPr>
          <p:cNvGrpSpPr/>
          <p:nvPr/>
        </p:nvGrpSpPr>
        <p:grpSpPr>
          <a:xfrm>
            <a:off x="1035119" y="5141616"/>
            <a:ext cx="1819136" cy="1609596"/>
            <a:chOff x="2777248" y="3438144"/>
            <a:chExt cx="1819136" cy="1609596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207FD67-C69A-1A42-B489-25BB06C5A97D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61B74E3-410D-ED40-885D-73B1B3C1A950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A17B8AF-54D5-4141-8C0B-1BCE67BE2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224603F-9930-1A4E-8BE8-9F398021EC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92C95F5-2694-1041-96B7-F2CD9F783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A2D93D-46E5-0148-BA75-6C50586CA843}"/>
                </a:ext>
              </a:extLst>
            </p:cNvPr>
            <p:cNvSpPr txBox="1"/>
            <p:nvPr/>
          </p:nvSpPr>
          <p:spPr>
            <a:xfrm>
              <a:off x="3715999" y="4310925"/>
              <a:ext cx="807233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Feb. orders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93AB89-B185-284F-8A96-56F879A01CA2}"/>
                </a:ext>
              </a:extLst>
            </p:cNvPr>
            <p:cNvSpPr txBox="1"/>
            <p:nvPr/>
          </p:nvSpPr>
          <p:spPr>
            <a:xfrm>
              <a:off x="3507522" y="3518304"/>
              <a:ext cx="101318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Max= $54,321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04724B-1C03-984A-9728-37D9E17C1763}"/>
              </a:ext>
            </a:extLst>
          </p:cNvPr>
          <p:cNvGrpSpPr/>
          <p:nvPr/>
        </p:nvGrpSpPr>
        <p:grpSpPr>
          <a:xfrm>
            <a:off x="3135695" y="5141616"/>
            <a:ext cx="1819136" cy="1609596"/>
            <a:chOff x="2777248" y="3438144"/>
            <a:chExt cx="1819136" cy="1609596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61A7293-AE68-2F4B-91B9-B3A1457D2F6C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95395AF-063F-BF45-B876-52E70A370E68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D6E0E87-84E0-D34C-B785-21A09AF32C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0BE07FA-C9D6-0247-9670-6153BBD36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C0B90C4-570E-4A4D-ACC8-BDBC89335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5F677E-AEB9-FC4A-8636-2FC332E91502}"/>
                </a:ext>
              </a:extLst>
            </p:cNvPr>
            <p:cNvSpPr txBox="1"/>
            <p:nvPr/>
          </p:nvSpPr>
          <p:spPr>
            <a:xfrm>
              <a:off x="3697533" y="4310925"/>
              <a:ext cx="825699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Mar. orders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7A2046-6ADF-864C-B27E-6FAA4D87879E}"/>
                </a:ext>
              </a:extLst>
            </p:cNvPr>
            <p:cNvSpPr txBox="1"/>
            <p:nvPr/>
          </p:nvSpPr>
          <p:spPr>
            <a:xfrm>
              <a:off x="3507522" y="3518304"/>
              <a:ext cx="101318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Max= $10,302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7B722F-213F-434D-949A-FC32E331E446}"/>
              </a:ext>
            </a:extLst>
          </p:cNvPr>
          <p:cNvGrpSpPr/>
          <p:nvPr/>
        </p:nvGrpSpPr>
        <p:grpSpPr>
          <a:xfrm>
            <a:off x="5236271" y="5141616"/>
            <a:ext cx="1819136" cy="1609596"/>
            <a:chOff x="2777248" y="3438144"/>
            <a:chExt cx="1819136" cy="1609596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912B28B7-E922-3345-AC96-60E38A14C97A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5A837FF-FB7D-474B-BD6C-C332AA9D17DB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87DF33A-7A33-DE49-A2D6-74C34B422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81912411-5A70-5146-B84E-BFAB580D67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34D164A-228F-F549-8E55-F7CF9E9E6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8F7FF9A-BD68-9E4D-97F7-89F596C25DA9}"/>
                </a:ext>
              </a:extLst>
            </p:cNvPr>
            <p:cNvSpPr txBox="1"/>
            <p:nvPr/>
          </p:nvSpPr>
          <p:spPr>
            <a:xfrm>
              <a:off x="3686816" y="4310925"/>
              <a:ext cx="836416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Apr. orders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65DB85-E5A1-4041-80B1-34E3F2804FCA}"/>
                </a:ext>
              </a:extLst>
            </p:cNvPr>
            <p:cNvSpPr txBox="1"/>
            <p:nvPr/>
          </p:nvSpPr>
          <p:spPr>
            <a:xfrm>
              <a:off x="3507522" y="3518304"/>
              <a:ext cx="101318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Max= $31,204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424F092-3250-B042-A2DA-3FC634BD4681}"/>
              </a:ext>
            </a:extLst>
          </p:cNvPr>
          <p:cNvGrpSpPr/>
          <p:nvPr/>
        </p:nvGrpSpPr>
        <p:grpSpPr>
          <a:xfrm>
            <a:off x="7336847" y="5141616"/>
            <a:ext cx="1819136" cy="1609596"/>
            <a:chOff x="2777248" y="3438144"/>
            <a:chExt cx="1819136" cy="1609596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C0A9BF69-CE27-2F47-BAF1-7C3622FB8B5E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25E2513-766B-584D-A65A-EB5F37DB61FB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0E80E9A5-A8CD-B14E-9A5C-E42C7D3F7C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F06B682-06DC-CF44-A20B-274901A6EB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F42B6E7-F502-9548-A4F9-612759CFA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303E0AB-5B8F-964F-AE7B-346F279DCC25}"/>
                </a:ext>
              </a:extLst>
            </p:cNvPr>
            <p:cNvSpPr txBox="1"/>
            <p:nvPr/>
          </p:nvSpPr>
          <p:spPr>
            <a:xfrm>
              <a:off x="3686816" y="4310925"/>
              <a:ext cx="836416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May orders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4DFCC40-DCD0-BB43-B6B6-D185276776AD}"/>
                </a:ext>
              </a:extLst>
            </p:cNvPr>
            <p:cNvSpPr txBox="1"/>
            <p:nvPr/>
          </p:nvSpPr>
          <p:spPr>
            <a:xfrm>
              <a:off x="3507522" y="3518304"/>
              <a:ext cx="101318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Max= $4,291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39D8918-219D-964A-8929-A6D1AC666D43}"/>
              </a:ext>
            </a:extLst>
          </p:cNvPr>
          <p:cNvGrpSpPr/>
          <p:nvPr/>
        </p:nvGrpSpPr>
        <p:grpSpPr>
          <a:xfrm>
            <a:off x="9437423" y="5141616"/>
            <a:ext cx="1819136" cy="1609596"/>
            <a:chOff x="2777248" y="3438144"/>
            <a:chExt cx="1819136" cy="1609596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0FCBA762-A209-954B-AE49-9B590BE9206D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0979BE5-EF60-8E41-A6C4-3BAA53AB87B7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673632D0-A093-4A46-BE04-63DB36293C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3794523F-8CA7-2743-94D8-6C8601CB39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2538EE8-6B08-B940-9B6B-B0F1658C9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A5E3608-1005-E24E-BBCB-652A04ED0BF6}"/>
                </a:ext>
              </a:extLst>
            </p:cNvPr>
            <p:cNvSpPr txBox="1"/>
            <p:nvPr/>
          </p:nvSpPr>
          <p:spPr>
            <a:xfrm>
              <a:off x="3678093" y="4310925"/>
              <a:ext cx="845139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Jun. orders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FD9822D-DC61-EE42-9448-A578A90B3C4B}"/>
                </a:ext>
              </a:extLst>
            </p:cNvPr>
            <p:cNvSpPr txBox="1"/>
            <p:nvPr/>
          </p:nvSpPr>
          <p:spPr>
            <a:xfrm>
              <a:off x="3507522" y="3518304"/>
              <a:ext cx="101318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Max= $33,201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9B5024F-7295-B342-A60D-6CD32124EBE0}"/>
              </a:ext>
            </a:extLst>
          </p:cNvPr>
          <p:cNvGrpSpPr/>
          <p:nvPr/>
        </p:nvGrpSpPr>
        <p:grpSpPr>
          <a:xfrm>
            <a:off x="11537999" y="5141616"/>
            <a:ext cx="1819136" cy="1609596"/>
            <a:chOff x="2777248" y="3438144"/>
            <a:chExt cx="1819136" cy="1609596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4C8AF4D3-385C-B944-BDEA-91019FA852DC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AA8FA56-E0DE-9746-8A89-C11522F852CC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E7E6C005-E2BB-FE49-B77B-DDB93CD2B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42338796-1C3F-194C-9679-7E825F7F3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FAB4DF3-C582-B34A-9A52-387571C04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455C7B6-8A15-9240-B9EC-B2A63556EC4A}"/>
                </a:ext>
              </a:extLst>
            </p:cNvPr>
            <p:cNvSpPr txBox="1"/>
            <p:nvPr/>
          </p:nvSpPr>
          <p:spPr>
            <a:xfrm>
              <a:off x="3891654" y="4310925"/>
              <a:ext cx="631578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 slice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C415D6B-890C-A94E-A9D4-D42F694CFD2A}"/>
                </a:ext>
              </a:extLst>
            </p:cNvPr>
            <p:cNvSpPr txBox="1"/>
            <p:nvPr/>
          </p:nvSpPr>
          <p:spPr>
            <a:xfrm>
              <a:off x="3507522" y="3518304"/>
              <a:ext cx="101318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Compute task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D851787-DB1A-9441-8F3D-73A1C2B574ED}"/>
              </a:ext>
            </a:extLst>
          </p:cNvPr>
          <p:cNvGrpSpPr/>
          <p:nvPr/>
        </p:nvGrpSpPr>
        <p:grpSpPr>
          <a:xfrm>
            <a:off x="9963633" y="2217588"/>
            <a:ext cx="1819136" cy="1609596"/>
            <a:chOff x="2777248" y="3438144"/>
            <a:chExt cx="1819136" cy="1609596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62D6FE9F-0387-2840-8E22-D7BD3AFED188}"/>
                </a:ext>
              </a:extLst>
            </p:cNvPr>
            <p:cNvSpPr/>
            <p:nvPr/>
          </p:nvSpPr>
          <p:spPr>
            <a:xfrm>
              <a:off x="2777248" y="3438144"/>
              <a:ext cx="1819136" cy="1609596"/>
            </a:xfrm>
            <a:prstGeom prst="roundRect">
              <a:avLst>
                <a:gd name="adj" fmla="val 7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AB195B5-C220-9743-9FA9-0D3D23D91C40}"/>
                </a:ext>
              </a:extLst>
            </p:cNvPr>
            <p:cNvGrpSpPr/>
            <p:nvPr/>
          </p:nvGrpSpPr>
          <p:grpSpPr>
            <a:xfrm>
              <a:off x="2910008" y="3675339"/>
              <a:ext cx="881371" cy="525057"/>
              <a:chOff x="6738296" y="3998175"/>
              <a:chExt cx="1481808" cy="882754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294731BA-BE39-F947-AA6D-2952CF4CE2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8296" y="3998175"/>
                <a:ext cx="611626" cy="558619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565E29-CE2F-504A-9367-F3C5941FA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301" y="4366578"/>
                <a:ext cx="1360803" cy="514351"/>
              </a:xfrm>
              <a:prstGeom prst="rect">
                <a:avLst/>
              </a:prstGeom>
            </p:spPr>
          </p:pic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9161DA2-0424-3D41-8A03-BA5B16E61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4" y="4323117"/>
              <a:ext cx="920686" cy="621938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C893314-F1E8-D845-B433-4E0F3FC4B1F1}"/>
                </a:ext>
              </a:extLst>
            </p:cNvPr>
            <p:cNvSpPr txBox="1"/>
            <p:nvPr/>
          </p:nvSpPr>
          <p:spPr>
            <a:xfrm>
              <a:off x="3507522" y="3518304"/>
              <a:ext cx="1013182" cy="12003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Max of monthly maxes = </a:t>
              </a:r>
              <a:r>
                <a:rPr lang="en-US" b="1" dirty="0"/>
                <a:t>$54,321</a:t>
              </a: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4F28F36B-BA2C-204A-AB21-433637FB8A45}"/>
              </a:ext>
            </a:extLst>
          </p:cNvPr>
          <p:cNvSpPr/>
          <p:nvPr/>
        </p:nvSpPr>
        <p:spPr>
          <a:xfrm>
            <a:off x="-228599" y="4193019"/>
            <a:ext cx="12658724" cy="4143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Communication Network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4F8CBB5-C51A-2E45-8303-3131AA3C00F6}"/>
              </a:ext>
            </a:extLst>
          </p:cNvPr>
          <p:cNvCxnSpPr>
            <a:cxnSpLocks/>
          </p:cNvCxnSpPr>
          <p:nvPr/>
        </p:nvCxnSpPr>
        <p:spPr>
          <a:xfrm flipH="1">
            <a:off x="10894400" y="3827184"/>
            <a:ext cx="7377" cy="365835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685A06C-6B78-8F40-A781-529D578CECCB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6145839" y="4607356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12797D7-A43E-4543-9F2F-47836D8CF2AE}"/>
              </a:ext>
            </a:extLst>
          </p:cNvPr>
          <p:cNvCxnSpPr>
            <a:cxnSpLocks/>
          </p:cNvCxnSpPr>
          <p:nvPr/>
        </p:nvCxnSpPr>
        <p:spPr>
          <a:xfrm flipH="1">
            <a:off x="8246415" y="4607356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E469C78-D30B-A945-A21A-5EDC01AA22D6}"/>
              </a:ext>
            </a:extLst>
          </p:cNvPr>
          <p:cNvCxnSpPr>
            <a:cxnSpLocks/>
          </p:cNvCxnSpPr>
          <p:nvPr/>
        </p:nvCxnSpPr>
        <p:spPr>
          <a:xfrm flipH="1">
            <a:off x="10338268" y="4607356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D61FB2-546B-7A41-A2DC-620B7B21AE88}"/>
              </a:ext>
            </a:extLst>
          </p:cNvPr>
          <p:cNvCxnSpPr>
            <a:cxnSpLocks/>
          </p:cNvCxnSpPr>
          <p:nvPr/>
        </p:nvCxnSpPr>
        <p:spPr>
          <a:xfrm flipH="1">
            <a:off x="4055980" y="4607356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1A00C4C-7FD9-0A4A-B073-547AEDA06986}"/>
              </a:ext>
            </a:extLst>
          </p:cNvPr>
          <p:cNvCxnSpPr>
            <a:cxnSpLocks/>
          </p:cNvCxnSpPr>
          <p:nvPr/>
        </p:nvCxnSpPr>
        <p:spPr>
          <a:xfrm flipH="1">
            <a:off x="1973870" y="4603378"/>
            <a:ext cx="2" cy="53426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26435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00937B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EECS-340 Lecture 17 - QUIC</Template>
  <TotalTime>28167</TotalTime>
  <Words>3127</Words>
  <Application>Microsoft Macintosh PowerPoint</Application>
  <PresentationFormat>Widescreen</PresentationFormat>
  <Paragraphs>391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Courier New</vt:lpstr>
      <vt:lpstr>Garamond</vt:lpstr>
      <vt:lpstr>Theme1</vt:lpstr>
      <vt:lpstr>CS-310 Scalable Software Architectures Lecture 19: Distributed Computing</vt:lpstr>
      <vt:lpstr>Last time – Computing Platforms</vt:lpstr>
      <vt:lpstr>Easy vs. Hard scalability problems</vt:lpstr>
      <vt:lpstr>“Big Data” problems</vt:lpstr>
      <vt:lpstr>Distributed computing</vt:lpstr>
      <vt:lpstr>Example: Find the largest sales order</vt:lpstr>
      <vt:lpstr>Example: Find the largest sales order</vt:lpstr>
      <vt:lpstr>Example: Find the largest sales order</vt:lpstr>
      <vt:lpstr>Example: Find the largest sales order</vt:lpstr>
      <vt:lpstr>Maximum aggregator is trivially parallelizable</vt:lpstr>
      <vt:lpstr>Basic features of distributed computing</vt:lpstr>
      <vt:lpstr>Hadoop is a distributed computing platform</vt:lpstr>
      <vt:lpstr>MapReduce</vt:lpstr>
      <vt:lpstr>MapReduce programming model</vt:lpstr>
      <vt:lpstr>MapReduce example: frequency of words</vt:lpstr>
      <vt:lpstr>Counting words example</vt:lpstr>
      <vt:lpstr>Communication between many nodes</vt:lpstr>
      <vt:lpstr>The Hadoop framework provides:</vt:lpstr>
      <vt:lpstr>To see lots of examples of MapReduce programs:</vt:lpstr>
      <vt:lpstr>Spark improves on MapReduce/Hadoop ideas</vt:lpstr>
      <vt:lpstr>Spark innovations</vt:lpstr>
      <vt:lpstr>Resilient Distributed Datasets (RDDs)</vt:lpstr>
      <vt:lpstr>Spark example: Text Search</vt:lpstr>
      <vt:lpstr>Example: Logistic Regression (ML classification)</vt:lpstr>
      <vt:lpstr>Traditional Parallel Computing</vt:lpstr>
      <vt:lpstr>Recap</vt:lpstr>
      <vt:lpstr>Architectural concepts in this class:</vt:lpstr>
      <vt:lpstr>Class 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591</cp:revision>
  <cp:lastPrinted>2020-05-21T23:15:08Z</cp:lastPrinted>
  <dcterms:created xsi:type="dcterms:W3CDTF">2017-09-19T21:33:23Z</dcterms:created>
  <dcterms:modified xsi:type="dcterms:W3CDTF">2021-03-10T01:56:21Z</dcterms:modified>
</cp:coreProperties>
</file>