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1"/>
  </p:notesMasterIdLst>
  <p:handoutMasterIdLst>
    <p:handoutMasterId r:id="rId22"/>
  </p:handoutMasterIdLst>
  <p:sldIdLst>
    <p:sldId id="256" r:id="rId2"/>
    <p:sldId id="297" r:id="rId3"/>
    <p:sldId id="390" r:id="rId4"/>
    <p:sldId id="391" r:id="rId5"/>
    <p:sldId id="392" r:id="rId6"/>
    <p:sldId id="393" r:id="rId7"/>
    <p:sldId id="410" r:id="rId8"/>
    <p:sldId id="394" r:id="rId9"/>
    <p:sldId id="395" r:id="rId10"/>
    <p:sldId id="396" r:id="rId11"/>
    <p:sldId id="397" r:id="rId12"/>
    <p:sldId id="398" r:id="rId13"/>
    <p:sldId id="399" r:id="rId14"/>
    <p:sldId id="400" r:id="rId15"/>
    <p:sldId id="401" r:id="rId16"/>
    <p:sldId id="412" r:id="rId17"/>
    <p:sldId id="413" r:id="rId18"/>
    <p:sldId id="414" r:id="rId19"/>
    <p:sldId id="41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7219861-5E0D-C644-9540-737B718C485A}">
          <p14:sldIdLst>
            <p14:sldId id="256"/>
            <p14:sldId id="297"/>
            <p14:sldId id="390"/>
            <p14:sldId id="391"/>
            <p14:sldId id="392"/>
            <p14:sldId id="393"/>
            <p14:sldId id="410"/>
            <p14:sldId id="394"/>
            <p14:sldId id="395"/>
            <p14:sldId id="396"/>
            <p14:sldId id="397"/>
            <p14:sldId id="398"/>
            <p14:sldId id="399"/>
            <p14:sldId id="400"/>
            <p14:sldId id="401"/>
            <p14:sldId id="412"/>
            <p14:sldId id="413"/>
            <p14:sldId id="414"/>
            <p14:sldId id="41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94694"/>
  </p:normalViewPr>
  <p:slideViewPr>
    <p:cSldViewPr snapToGrid="0" snapToObjects="1">
      <p:cViewPr varScale="1">
        <p:scale>
          <a:sx n="109" d="100"/>
          <a:sy n="109" d="100"/>
        </p:scale>
        <p:origin x="216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9" d="100"/>
          <a:sy n="99" d="100"/>
        </p:scale>
        <p:origin x="427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A91097-98C8-FE45-B63E-A689361303E4}" type="datetimeFigureOut">
              <a:rPr lang="en-US" smtClean="0"/>
              <a:t>1/20/21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2BE98C-46CD-DF40-A244-A5625579B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4579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834C72-D733-5448-A03C-2F9CE3C7CCB3}" type="datetimeFigureOut">
              <a:rPr lang="en-US" smtClean="0"/>
              <a:t>1/20/21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8B1E31-8139-D340-BE89-3F6CE06B3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776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539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887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Also, there is no way to handle lots of spectators on a single popular/celebrity game without overwhelming the host server.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822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946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65325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28CB909-01C5-0048-81B0-8604E356718E}" type="datetimeFigureOut">
              <a:rPr lang="en-US" smtClean="0"/>
              <a:t>1/20/21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FE8D68A-910C-AD49-B346-DB2506993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99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28CB909-01C5-0048-81B0-8604E356718E}" type="datetimeFigureOut">
              <a:rPr lang="en-US" smtClean="0"/>
              <a:t>1/20/21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FE8D68A-910C-AD49-B346-DB2506993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588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5330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7513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71" y="154984"/>
            <a:ext cx="11639227" cy="8059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471" y="1084881"/>
            <a:ext cx="5756329" cy="56258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084882"/>
            <a:ext cx="5730498" cy="56258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280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475" y="139485"/>
            <a:ext cx="11747715" cy="88340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2474" y="1143794"/>
            <a:ext cx="5765101" cy="530023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75" y="1794724"/>
            <a:ext cx="5765101" cy="49315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143794"/>
            <a:ext cx="5807989" cy="530023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1794723"/>
            <a:ext cx="5807988" cy="49315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584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7762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4470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28CB909-01C5-0048-81B0-8604E356718E}" type="datetimeFigureOut">
              <a:rPr lang="en-US" smtClean="0"/>
              <a:t>1/20/21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FE8D68A-910C-AD49-B346-DB2506993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569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28CB909-01C5-0048-81B0-8604E356718E}" type="datetimeFigureOut">
              <a:rPr lang="en-US" smtClean="0"/>
              <a:t>1/20/21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FE8D68A-910C-AD49-B346-DB2506993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903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3471" y="154983"/>
            <a:ext cx="11639227" cy="8834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3471" y="1146875"/>
            <a:ext cx="11639227" cy="5594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5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ntu.edu.sg/home/ehchua/programming/webprogramming/HTTP_Basic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hyperlink" Target="https://chess.com/game/2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tiff"/><Relationship Id="rId4" Type="http://schemas.openxmlformats.org/officeDocument/2006/relationships/image" Target="../media/image8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tiff"/><Relationship Id="rId4" Type="http://schemas.openxmlformats.org/officeDocument/2006/relationships/image" Target="../media/image8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tiff"/><Relationship Id="rId4" Type="http://schemas.openxmlformats.org/officeDocument/2006/relationships/image" Target="../media/image8.tif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alice@example.com" TargetMode="External"/><Relationship Id="rId2" Type="http://schemas.openxmlformats.org/officeDocument/2006/relationships/hyperlink" Target="mailto:bob@example.com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767712"/>
          </a:xfrm>
        </p:spPr>
        <p:txBody>
          <a:bodyPr>
            <a:normAutofit fontScale="90000"/>
          </a:bodyPr>
          <a:lstStyle/>
          <a:p>
            <a:r>
              <a:rPr lang="en-US" sz="4900" dirty="0">
                <a:solidFill>
                  <a:schemeClr val="tx1"/>
                </a:solidFill>
              </a:rPr>
              <a:t>CS-310 Scalable </a:t>
            </a:r>
            <a:r>
              <a:rPr lang="en-US" sz="4900">
                <a:solidFill>
                  <a:schemeClr val="tx1"/>
                </a:solidFill>
              </a:rPr>
              <a:t>Software Architectures</a:t>
            </a:r>
            <a:br>
              <a:rPr lang="en-US" dirty="0"/>
            </a:br>
            <a:r>
              <a:rPr lang="en-US"/>
              <a:t>Lecture 3: </a:t>
            </a:r>
            <a:r>
              <a:rPr lang="en-US" dirty="0"/>
              <a:t>Stateless Services, Proxies, and Caches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22548"/>
            <a:ext cx="9144000" cy="1135251"/>
          </a:xfrm>
        </p:spPr>
        <p:txBody>
          <a:bodyPr/>
          <a:lstStyle/>
          <a:p>
            <a:r>
              <a:rPr lang="en-US" dirty="0"/>
              <a:t>Steve Tarzia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29" y="6024402"/>
            <a:ext cx="2895817" cy="364703"/>
          </a:xfrm>
          <a:prstGeom prst="rect">
            <a:avLst/>
          </a:prstGeom>
        </p:spPr>
      </p:pic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88EFF711-8BF8-C043-A951-173706A04A96}"/>
              </a:ext>
            </a:extLst>
          </p:cNvPr>
          <p:cNvSpPr txBox="1">
            <a:spLocks/>
          </p:cNvSpPr>
          <p:nvPr/>
        </p:nvSpPr>
        <p:spPr>
          <a:xfrm>
            <a:off x="11594123" y="0"/>
            <a:ext cx="59787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FE8D68A-910C-AD49-B346-DB2506993EA7}" type="slidenum">
              <a:rPr lang="en-US" smtClean="0"/>
              <a:pPr algn="r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14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71" y="154983"/>
            <a:ext cx="5129939" cy="883403"/>
          </a:xfrm>
        </p:spPr>
        <p:txBody>
          <a:bodyPr>
            <a:normAutofit fontScale="90000"/>
          </a:bodyPr>
          <a:lstStyle/>
          <a:p>
            <a:r>
              <a:rPr lang="en-US" dirty="0"/>
              <a:t>Stateless example: HTTP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471" y="6172200"/>
            <a:ext cx="2409755" cy="54973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2000" dirty="0"/>
              <a:t>From </a:t>
            </a:r>
            <a:r>
              <a:rPr lang="en-US" sz="2000" dirty="0">
                <a:hlinkClick r:id="rId2"/>
              </a:rPr>
              <a:t>https://www.ntu.edu.sg/home/ehchua/programming/webprogramming/HTTP_Basics.html</a:t>
            </a:r>
            <a:r>
              <a:rPr lang="en-US" sz="2000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078" y="882906"/>
            <a:ext cx="8332922" cy="28072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079" y="3697645"/>
            <a:ext cx="8332922" cy="31603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437286" y="3183870"/>
            <a:ext cx="2260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(optional for GET)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607949" y="3697645"/>
            <a:ext cx="2251129" cy="8834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000" dirty="0">
                <a:solidFill>
                  <a:schemeClr val="tx1"/>
                </a:solidFill>
                <a:latin typeface="+mn-lt"/>
              </a:rPr>
              <a:t>Response: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1194ACB-BC97-A249-B7A7-0FD44F0F41B8}"/>
              </a:ext>
            </a:extLst>
          </p:cNvPr>
          <p:cNvSpPr txBox="1">
            <a:spLocks/>
          </p:cNvSpPr>
          <p:nvPr/>
        </p:nvSpPr>
        <p:spPr>
          <a:xfrm>
            <a:off x="1607948" y="851757"/>
            <a:ext cx="2251129" cy="8834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000" dirty="0">
                <a:solidFill>
                  <a:schemeClr val="tx1"/>
                </a:solidFill>
                <a:latin typeface="+mn-lt"/>
              </a:rPr>
              <a:t>Request:</a:t>
            </a:r>
          </a:p>
        </p:txBody>
      </p:sp>
      <p:sp>
        <p:nvSpPr>
          <p:cNvPr id="9" name="Rectangular Callout 8">
            <a:extLst>
              <a:ext uri="{FF2B5EF4-FFF2-40B4-BE49-F238E27FC236}">
                <a16:creationId xmlns:a16="http://schemas.microsoft.com/office/drawing/2014/main" id="{DA73B137-D15F-0847-8468-0E5C37D2C89A}"/>
              </a:ext>
            </a:extLst>
          </p:cNvPr>
          <p:cNvSpPr/>
          <p:nvPr/>
        </p:nvSpPr>
        <p:spPr>
          <a:xfrm>
            <a:off x="879529" y="2161323"/>
            <a:ext cx="2409755" cy="1164989"/>
          </a:xfrm>
          <a:prstGeom prst="wedgeRectCallout">
            <a:avLst>
              <a:gd name="adj1" fmla="val 77932"/>
              <a:gd name="adj2" fmla="val -5322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One big request that is self-sufficient (independent)</a:t>
            </a:r>
          </a:p>
        </p:txBody>
      </p:sp>
    </p:spTree>
    <p:extLst>
      <p:ext uri="{BB962C8B-B14F-4D97-AF65-F5344CB8AC3E}">
        <p14:creationId xmlns:p14="http://schemas.microsoft.com/office/powerpoint/2010/main" val="388128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EE817-2AFD-ED45-A2F0-0481FCA68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Should </a:t>
            </a:r>
            <a:r>
              <a:rPr lang="en-US" dirty="0" err="1"/>
              <a:t>MediaWiki</a:t>
            </a:r>
            <a:r>
              <a:rPr lang="en-US" dirty="0"/>
              <a:t> (Wikipedia) be stateful or stateless?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D9A4C1-0913-F141-B606-27654A4680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3472" y="1084881"/>
            <a:ext cx="3857768" cy="56258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Tasks:</a:t>
            </a:r>
          </a:p>
          <a:p>
            <a:r>
              <a:rPr lang="en-US" dirty="0"/>
              <a:t>Get corresponding wiki text from DB.</a:t>
            </a:r>
          </a:p>
          <a:p>
            <a:r>
              <a:rPr lang="en-US" dirty="0"/>
              <a:t>Translate wiki text to HTML.</a:t>
            </a:r>
          </a:p>
          <a:p>
            <a:r>
              <a:rPr lang="en-US" dirty="0"/>
              <a:t>Add wrapping content and banners.</a:t>
            </a:r>
          </a:p>
          <a:p>
            <a:r>
              <a:rPr lang="en-US" dirty="0"/>
              <a:t>Add user-specific page header, based on cookies in request.</a:t>
            </a:r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1857934-E8F4-3A48-8F0B-63F8B63194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07606" y="1084882"/>
            <a:ext cx="7395092" cy="56258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Recall:</a:t>
            </a:r>
          </a:p>
          <a:p>
            <a:r>
              <a:rPr lang="en-US" i="1" dirty="0"/>
              <a:t>Stateless</a:t>
            </a:r>
            <a:r>
              <a:rPr lang="en-US" dirty="0"/>
              <a:t> applications do </a:t>
            </a:r>
            <a:r>
              <a:rPr lang="en-US" b="1" dirty="0"/>
              <a:t>not</a:t>
            </a:r>
            <a:r>
              <a:rPr lang="en-US" dirty="0"/>
              <a:t> </a:t>
            </a:r>
            <a:r>
              <a:rPr lang="en-US" b="1" dirty="0"/>
              <a:t>remember</a:t>
            </a:r>
            <a:r>
              <a:rPr lang="en-US" dirty="0"/>
              <a:t> anything from previous requests.</a:t>
            </a:r>
          </a:p>
          <a:p>
            <a:pPr lvl="1"/>
            <a:r>
              <a:rPr lang="en-US" dirty="0"/>
              <a:t>Each request can be handled independently based exclusively on the input request.</a:t>
            </a:r>
          </a:p>
          <a:p>
            <a:pPr lvl="1"/>
            <a:r>
              <a:rPr lang="en-US" dirty="0"/>
              <a:t>Can be trivially parallelized because handling a request has no side effects in the handler.</a:t>
            </a:r>
          </a:p>
          <a:p>
            <a:pPr lvl="1"/>
            <a:endParaRPr lang="en-US" dirty="0"/>
          </a:p>
          <a:p>
            <a:r>
              <a:rPr lang="en-US" dirty="0"/>
              <a:t>Which of these tasks have side effects?</a:t>
            </a:r>
          </a:p>
          <a:p>
            <a:r>
              <a:rPr lang="en-US" dirty="0"/>
              <a:t>Are there other </a:t>
            </a:r>
            <a:r>
              <a:rPr lang="en-US" dirty="0" err="1"/>
              <a:t>MediaWiki</a:t>
            </a:r>
            <a:r>
              <a:rPr lang="en-US" dirty="0"/>
              <a:t> tasks that</a:t>
            </a:r>
            <a:br>
              <a:rPr lang="en-US" dirty="0"/>
            </a:br>
            <a:r>
              <a:rPr lang="en-US" dirty="0"/>
              <a:t>have side effect?</a:t>
            </a: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4708268B-C062-8D48-8B98-8C02293B1664}"/>
              </a:ext>
            </a:extLst>
          </p:cNvPr>
          <p:cNvSpPr/>
          <p:nvPr/>
        </p:nvSpPr>
        <p:spPr>
          <a:xfrm>
            <a:off x="3992451" y="1790163"/>
            <a:ext cx="515155" cy="4365938"/>
          </a:xfrm>
          <a:prstGeom prst="rightBrace">
            <a:avLst>
              <a:gd name="adj1" fmla="val 23550"/>
              <a:gd name="adj2" fmla="val 74188"/>
            </a:avLst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D3D9B5DE-F56E-9040-83DA-52BF6A38A6AB}"/>
              </a:ext>
            </a:extLst>
          </p:cNvPr>
          <p:cNvSpPr txBox="1">
            <a:spLocks/>
          </p:cNvSpPr>
          <p:nvPr/>
        </p:nvSpPr>
        <p:spPr>
          <a:xfrm>
            <a:off x="11594123" y="0"/>
            <a:ext cx="59787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FE8D68A-910C-AD49-B346-DB2506993EA7}" type="slidenum">
              <a:rPr lang="en-US" smtClean="0"/>
              <a:pPr algn="r"/>
              <a:t>11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18C7548-C9D9-1B47-9957-52F8B3D1F46B}"/>
              </a:ext>
            </a:extLst>
          </p:cNvPr>
          <p:cNvGrpSpPr/>
          <p:nvPr/>
        </p:nvGrpSpPr>
        <p:grpSpPr>
          <a:xfrm>
            <a:off x="11172092" y="5345764"/>
            <a:ext cx="844062" cy="810337"/>
            <a:chOff x="10763181" y="2345404"/>
            <a:chExt cx="1139517" cy="1083596"/>
          </a:xfrm>
        </p:grpSpPr>
        <p:sp>
          <p:nvSpPr>
            <p:cNvPr id="10" name="Octagon 9">
              <a:extLst>
                <a:ext uri="{FF2B5EF4-FFF2-40B4-BE49-F238E27FC236}">
                  <a16:creationId xmlns:a16="http://schemas.microsoft.com/office/drawing/2014/main" id="{99285D63-6D71-D949-80C2-EC2EA710EF67}"/>
                </a:ext>
              </a:extLst>
            </p:cNvPr>
            <p:cNvSpPr/>
            <p:nvPr/>
          </p:nvSpPr>
          <p:spPr>
            <a:xfrm>
              <a:off x="10763181" y="2345404"/>
              <a:ext cx="1139517" cy="1083596"/>
            </a:xfrm>
            <a:prstGeom prst="octagon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11" name="Octagon 10">
              <a:extLst>
                <a:ext uri="{FF2B5EF4-FFF2-40B4-BE49-F238E27FC236}">
                  <a16:creationId xmlns:a16="http://schemas.microsoft.com/office/drawing/2014/main" id="{8E7B7F92-ECB6-2A4F-932A-B897BD01EB1B}"/>
                </a:ext>
              </a:extLst>
            </p:cNvPr>
            <p:cNvSpPr/>
            <p:nvPr/>
          </p:nvSpPr>
          <p:spPr>
            <a:xfrm>
              <a:off x="10821739" y="2396681"/>
              <a:ext cx="1045508" cy="991382"/>
            </a:xfrm>
            <a:prstGeom prst="octagon">
              <a:avLst/>
            </a:prstGeom>
            <a:solidFill>
              <a:srgbClr val="C0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F5F070D-799A-C344-B689-FC0F49D69C08}"/>
                </a:ext>
              </a:extLst>
            </p:cNvPr>
            <p:cNvSpPr/>
            <p:nvPr/>
          </p:nvSpPr>
          <p:spPr>
            <a:xfrm>
              <a:off x="10763181" y="2345404"/>
              <a:ext cx="1139517" cy="10835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STOP</a:t>
              </a:r>
              <a:b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</a:t>
              </a:r>
              <a:b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THINK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090079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5AF23-83FC-2047-9F61-EF0FBFDD0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Page Edit </a:t>
            </a:r>
            <a:r>
              <a:rPr lang="en-US" dirty="0"/>
              <a:t>might have side effects in </a:t>
            </a:r>
            <a:r>
              <a:rPr lang="en-US" dirty="0" err="1"/>
              <a:t>MediaWiki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40141F-4F7E-C64F-851B-18810721C0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Most visitors just read Wikipedia pages, but some also </a:t>
            </a:r>
            <a:r>
              <a:rPr lang="en-US" b="1" dirty="0"/>
              <a:t>edit</a:t>
            </a:r>
            <a:r>
              <a:rPr lang="en-US" dirty="0"/>
              <a:t> pages.</a:t>
            </a:r>
          </a:p>
          <a:p>
            <a:r>
              <a:rPr lang="en-US" dirty="0"/>
              <a:t>Edits are sent as </a:t>
            </a:r>
            <a:r>
              <a:rPr lang="en-US" dirty="0">
                <a:cs typeface="Courier New" panose="02070309020205020404" pitchFamily="49" charset="0"/>
              </a:rPr>
              <a:t>HTTP POST </a:t>
            </a:r>
            <a:r>
              <a:rPr lang="en-US" dirty="0"/>
              <a:t>requests to the same </a:t>
            </a:r>
            <a:r>
              <a:rPr lang="en-US" dirty="0" err="1"/>
              <a:t>MediaWiki</a:t>
            </a:r>
            <a:r>
              <a:rPr lang="en-US" dirty="0"/>
              <a:t> app.</a:t>
            </a:r>
          </a:p>
          <a:p>
            <a:r>
              <a:rPr lang="en-US" dirty="0"/>
              <a:t>Clearly, these edits should affect the results of future page fetches. </a:t>
            </a:r>
          </a:p>
          <a:p>
            <a:pPr lvl="1"/>
            <a:r>
              <a:rPr lang="en-US" dirty="0"/>
              <a:t>If I edit a page on server A, then a user requesting the same page from server A or server B should see my edits.</a:t>
            </a:r>
          </a:p>
          <a:p>
            <a:pPr lvl="1"/>
            <a:r>
              <a:rPr lang="en-US" dirty="0"/>
              <a:t>The edits should have system-wide side effects.</a:t>
            </a:r>
          </a:p>
          <a:p>
            <a:pPr lvl="1"/>
            <a:r>
              <a:rPr lang="en-US" dirty="0"/>
              <a:t>Can </a:t>
            </a:r>
            <a:r>
              <a:rPr lang="en-US" dirty="0" err="1"/>
              <a:t>MediaWiki</a:t>
            </a:r>
            <a:r>
              <a:rPr lang="en-US" dirty="0"/>
              <a:t> still be stateless?</a:t>
            </a:r>
          </a:p>
          <a:p>
            <a:pPr marL="0" indent="0">
              <a:buNone/>
            </a:pPr>
            <a:r>
              <a:rPr lang="en-US" dirty="0"/>
              <a:t>Yes! </a:t>
            </a:r>
            <a:r>
              <a:rPr lang="en-US" b="1" dirty="0"/>
              <a:t>Databases</a:t>
            </a:r>
            <a:r>
              <a:rPr lang="en-US" dirty="0"/>
              <a:t> separate system state from stateless request handlers.</a:t>
            </a:r>
          </a:p>
          <a:p>
            <a:r>
              <a:rPr lang="en-US" dirty="0"/>
              <a:t>The edit’s results are stored by </a:t>
            </a:r>
            <a:r>
              <a:rPr lang="en-US" dirty="0" err="1"/>
              <a:t>MediaWiki</a:t>
            </a:r>
            <a:r>
              <a:rPr lang="en-US" dirty="0"/>
              <a:t> in an external, shared DB.</a:t>
            </a:r>
          </a:p>
          <a:p>
            <a:r>
              <a:rPr lang="en-US" dirty="0"/>
              <a:t>The DB must be queried for every page fetch.</a:t>
            </a:r>
          </a:p>
          <a:p>
            <a:pPr lvl="1"/>
            <a:r>
              <a:rPr lang="en-US" dirty="0"/>
              <a:t>Thus the PHP code in </a:t>
            </a:r>
            <a:r>
              <a:rPr lang="en-US" dirty="0" err="1"/>
              <a:t>MediaWiki</a:t>
            </a:r>
            <a:r>
              <a:rPr lang="en-US" dirty="0"/>
              <a:t> can remain stateless and easily parallelized.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B66B9-84EB-1D45-BA18-177045B604E8}"/>
              </a:ext>
            </a:extLst>
          </p:cNvPr>
          <p:cNvSpPr txBox="1">
            <a:spLocks/>
          </p:cNvSpPr>
          <p:nvPr/>
        </p:nvSpPr>
        <p:spPr>
          <a:xfrm>
            <a:off x="11594123" y="0"/>
            <a:ext cx="59787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FE8D68A-910C-AD49-B346-DB2506993EA7}" type="slidenum">
              <a:rPr lang="en-US" smtClean="0"/>
              <a:pPr algn="r"/>
              <a:t>12</a:t>
            </a:fld>
            <a:endParaRPr lang="en-US" dirty="0"/>
          </a:p>
        </p:txBody>
      </p:sp>
      <p:sp>
        <p:nvSpPr>
          <p:cNvPr id="5" name="Rectangular Callout 4">
            <a:extLst>
              <a:ext uri="{FF2B5EF4-FFF2-40B4-BE49-F238E27FC236}">
                <a16:creationId xmlns:a16="http://schemas.microsoft.com/office/drawing/2014/main" id="{D9ED1CA4-6CA4-9945-8863-2F6CA4C662B6}"/>
              </a:ext>
            </a:extLst>
          </p:cNvPr>
          <p:cNvSpPr/>
          <p:nvPr/>
        </p:nvSpPr>
        <p:spPr>
          <a:xfrm>
            <a:off x="8955768" y="3752850"/>
            <a:ext cx="2409755" cy="812063"/>
          </a:xfrm>
          <a:prstGeom prst="wedgeRectCallout">
            <a:avLst>
              <a:gd name="adj1" fmla="val -77013"/>
              <a:gd name="adj2" fmla="val 48163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Push state </a:t>
            </a:r>
            <a:r>
              <a:rPr lang="en-US" sz="2000" b="1" dirty="0"/>
              <a:t>down</a:t>
            </a:r>
            <a:r>
              <a:rPr lang="en-US" sz="2000" dirty="0"/>
              <a:t> to a database.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EC2E3F7-3A99-1A4F-A5FF-BBF166A92869}"/>
              </a:ext>
            </a:extLst>
          </p:cNvPr>
          <p:cNvGrpSpPr/>
          <p:nvPr/>
        </p:nvGrpSpPr>
        <p:grpSpPr>
          <a:xfrm>
            <a:off x="7525545" y="3813689"/>
            <a:ext cx="844062" cy="810337"/>
            <a:chOff x="10763181" y="2345404"/>
            <a:chExt cx="1139517" cy="1083596"/>
          </a:xfrm>
        </p:grpSpPr>
        <p:sp>
          <p:nvSpPr>
            <p:cNvPr id="7" name="Octagon 6">
              <a:extLst>
                <a:ext uri="{FF2B5EF4-FFF2-40B4-BE49-F238E27FC236}">
                  <a16:creationId xmlns:a16="http://schemas.microsoft.com/office/drawing/2014/main" id="{169CAD50-7AC5-E347-845C-D8D3BA9C52C8}"/>
                </a:ext>
              </a:extLst>
            </p:cNvPr>
            <p:cNvSpPr/>
            <p:nvPr/>
          </p:nvSpPr>
          <p:spPr>
            <a:xfrm>
              <a:off x="10763181" y="2345404"/>
              <a:ext cx="1139517" cy="1083596"/>
            </a:xfrm>
            <a:prstGeom prst="octagon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8" name="Octagon 7">
              <a:extLst>
                <a:ext uri="{FF2B5EF4-FFF2-40B4-BE49-F238E27FC236}">
                  <a16:creationId xmlns:a16="http://schemas.microsoft.com/office/drawing/2014/main" id="{33638E36-DBB9-A142-A131-3188D0D9B3F2}"/>
                </a:ext>
              </a:extLst>
            </p:cNvPr>
            <p:cNvSpPr/>
            <p:nvPr/>
          </p:nvSpPr>
          <p:spPr>
            <a:xfrm>
              <a:off x="10821739" y="2396681"/>
              <a:ext cx="1045508" cy="991382"/>
            </a:xfrm>
            <a:prstGeom prst="octagon">
              <a:avLst/>
            </a:prstGeom>
            <a:solidFill>
              <a:srgbClr val="C0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C440D4A-696B-434E-87F7-772AB4B80068}"/>
                </a:ext>
              </a:extLst>
            </p:cNvPr>
            <p:cNvSpPr/>
            <p:nvPr/>
          </p:nvSpPr>
          <p:spPr>
            <a:xfrm>
              <a:off x="10763181" y="2345404"/>
              <a:ext cx="1139517" cy="10835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STOP</a:t>
              </a:r>
              <a:b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</a:t>
              </a:r>
              <a:b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THINK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013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5AF23-83FC-2047-9F61-EF0FBFDD0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Sign In </a:t>
            </a:r>
            <a:r>
              <a:rPr lang="en-US" dirty="0"/>
              <a:t>might have side effects in </a:t>
            </a:r>
            <a:r>
              <a:rPr lang="en-US" dirty="0" err="1"/>
              <a:t>MediaWiki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40141F-4F7E-C64F-851B-18810721C0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After signing in, all later response HTML will have a different page header, including your username, notifications, etc.</a:t>
            </a:r>
          </a:p>
          <a:p>
            <a:r>
              <a:rPr lang="en-US" dirty="0"/>
              <a:t>Handling a “sign in” request has a side effect on later page fetches.</a:t>
            </a:r>
          </a:p>
          <a:p>
            <a:r>
              <a:rPr lang="en-US" dirty="0"/>
              <a:t>How can we avoid keeping this “sign in” state in </a:t>
            </a:r>
            <a:r>
              <a:rPr lang="en-US" dirty="0" err="1"/>
              <a:t>MediaWiki</a:t>
            </a:r>
            <a:r>
              <a:rPr lang="en-US" dirty="0"/>
              <a:t>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Cookies</a:t>
            </a:r>
            <a:r>
              <a:rPr lang="en-US" dirty="0"/>
              <a:t> solve this problem</a:t>
            </a:r>
          </a:p>
          <a:p>
            <a:r>
              <a:rPr lang="en-US" dirty="0"/>
              <a:t>Sign-in leads to a cookie being stored in the DB and returned to the client browser.  So, client and DB keep the sign-in state.</a:t>
            </a:r>
          </a:p>
          <a:p>
            <a:r>
              <a:rPr lang="en-US" dirty="0"/>
              <a:t>Client sends the cookie as an HTTP header in all future requests.</a:t>
            </a:r>
          </a:p>
          <a:p>
            <a:r>
              <a:rPr lang="en-US" dirty="0"/>
              <a:t>Cookie is provided as an input to </a:t>
            </a:r>
            <a:r>
              <a:rPr lang="en-US" dirty="0" err="1"/>
              <a:t>MediaWiki</a:t>
            </a:r>
            <a:r>
              <a:rPr lang="en-US" dirty="0"/>
              <a:t>, and </a:t>
            </a:r>
            <a:r>
              <a:rPr lang="en-US" dirty="0" err="1"/>
              <a:t>MediaWiki</a:t>
            </a:r>
            <a:r>
              <a:rPr lang="en-US" dirty="0"/>
              <a:t> checks the cookie against cookies stored in the shared database.</a:t>
            </a:r>
          </a:p>
          <a:p>
            <a:pPr lvl="1"/>
            <a:r>
              <a:rPr lang="en-US" dirty="0"/>
              <a:t>Even better, </a:t>
            </a:r>
            <a:r>
              <a:rPr lang="en-US" i="1" dirty="0"/>
              <a:t>signed</a:t>
            </a:r>
            <a:r>
              <a:rPr lang="en-US" dirty="0"/>
              <a:t> cookies can be verified without a backend database.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923000-F6D0-DD46-92C2-9A1DBD5CA9D1}"/>
              </a:ext>
            </a:extLst>
          </p:cNvPr>
          <p:cNvSpPr txBox="1">
            <a:spLocks/>
          </p:cNvSpPr>
          <p:nvPr/>
        </p:nvSpPr>
        <p:spPr>
          <a:xfrm>
            <a:off x="11594123" y="0"/>
            <a:ext cx="59787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FE8D68A-910C-AD49-B346-DB2506993EA7}" type="slidenum">
              <a:rPr lang="en-US" smtClean="0"/>
              <a:pPr algn="r"/>
              <a:t>13</a:t>
            </a:fld>
            <a:endParaRPr lang="en-US" dirty="0"/>
          </a:p>
        </p:txBody>
      </p:sp>
      <p:sp>
        <p:nvSpPr>
          <p:cNvPr id="5" name="Rectangular Callout 4">
            <a:extLst>
              <a:ext uri="{FF2B5EF4-FFF2-40B4-BE49-F238E27FC236}">
                <a16:creationId xmlns:a16="http://schemas.microsoft.com/office/drawing/2014/main" id="{79308195-EC18-8E4E-B233-C1F01249964E}"/>
              </a:ext>
            </a:extLst>
          </p:cNvPr>
          <p:cNvSpPr/>
          <p:nvPr/>
        </p:nvSpPr>
        <p:spPr>
          <a:xfrm>
            <a:off x="7631031" y="3043533"/>
            <a:ext cx="1907304" cy="892302"/>
          </a:xfrm>
          <a:prstGeom prst="wedgeRectCallout">
            <a:avLst>
              <a:gd name="adj1" fmla="val 69381"/>
              <a:gd name="adj2" fmla="val 57313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Push state </a:t>
            </a:r>
            <a:r>
              <a:rPr lang="en-US" sz="2000" b="1" dirty="0"/>
              <a:t>up</a:t>
            </a:r>
            <a:r>
              <a:rPr lang="en-US" sz="2000" dirty="0"/>
              <a:t> to the client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7F26E13-3A7C-034C-8F2F-533D2985CD1E}"/>
              </a:ext>
            </a:extLst>
          </p:cNvPr>
          <p:cNvGrpSpPr/>
          <p:nvPr/>
        </p:nvGrpSpPr>
        <p:grpSpPr>
          <a:xfrm>
            <a:off x="10513674" y="2668812"/>
            <a:ext cx="844062" cy="810337"/>
            <a:chOff x="10763181" y="2345404"/>
            <a:chExt cx="1139517" cy="1083596"/>
          </a:xfrm>
        </p:grpSpPr>
        <p:sp>
          <p:nvSpPr>
            <p:cNvPr id="7" name="Octagon 6">
              <a:extLst>
                <a:ext uri="{FF2B5EF4-FFF2-40B4-BE49-F238E27FC236}">
                  <a16:creationId xmlns:a16="http://schemas.microsoft.com/office/drawing/2014/main" id="{B31AF96C-43FB-B44F-BD9F-192A17838841}"/>
                </a:ext>
              </a:extLst>
            </p:cNvPr>
            <p:cNvSpPr/>
            <p:nvPr/>
          </p:nvSpPr>
          <p:spPr>
            <a:xfrm>
              <a:off x="10763181" y="2345404"/>
              <a:ext cx="1139517" cy="1083596"/>
            </a:xfrm>
            <a:prstGeom prst="octagon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8" name="Octagon 7">
              <a:extLst>
                <a:ext uri="{FF2B5EF4-FFF2-40B4-BE49-F238E27FC236}">
                  <a16:creationId xmlns:a16="http://schemas.microsoft.com/office/drawing/2014/main" id="{842DAF58-977F-7243-A9AC-4EF7B48FB1FC}"/>
                </a:ext>
              </a:extLst>
            </p:cNvPr>
            <p:cNvSpPr/>
            <p:nvPr/>
          </p:nvSpPr>
          <p:spPr>
            <a:xfrm>
              <a:off x="10821739" y="2396681"/>
              <a:ext cx="1045508" cy="991382"/>
            </a:xfrm>
            <a:prstGeom prst="octagon">
              <a:avLst/>
            </a:prstGeom>
            <a:solidFill>
              <a:srgbClr val="C0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74975F1-8727-A341-8913-42437F49F44B}"/>
                </a:ext>
              </a:extLst>
            </p:cNvPr>
            <p:cNvSpPr/>
            <p:nvPr/>
          </p:nvSpPr>
          <p:spPr>
            <a:xfrm>
              <a:off x="10763181" y="2345404"/>
              <a:ext cx="1139517" cy="10835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STOP</a:t>
              </a:r>
              <a:b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</a:t>
              </a:r>
              <a:b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THINK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4806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71" y="154984"/>
            <a:ext cx="11639227" cy="671634"/>
          </a:xfrm>
        </p:spPr>
        <p:txBody>
          <a:bodyPr>
            <a:normAutofit fontScale="90000"/>
          </a:bodyPr>
          <a:lstStyle/>
          <a:p>
            <a:r>
              <a:rPr lang="en-US" dirty="0"/>
              <a:t>Response to sign-in request gives user a </a:t>
            </a:r>
            <a:r>
              <a:rPr lang="en-US" b="1" dirty="0"/>
              <a:t>cookie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471" y="927100"/>
            <a:ext cx="11639227" cy="5814663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US" dirty="0"/>
              <a:t>Cookies are how web applications track </a:t>
            </a:r>
            <a:r>
              <a:rPr lang="en-US" b="1" dirty="0"/>
              <a:t>state, </a:t>
            </a:r>
            <a:r>
              <a:rPr lang="en-US" dirty="0"/>
              <a:t>often to track user identity.</a:t>
            </a:r>
          </a:p>
          <a:p>
            <a:r>
              <a:rPr lang="en-US" dirty="0"/>
              <a:t>If username and password were correct, server will return a cookie in the response: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Response tells the browser to redirect to </a:t>
            </a:r>
            <a:r>
              <a:rPr lang="en-US" sz="20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http://</a:t>
            </a:r>
            <a:r>
              <a:rPr lang="en-US" sz="20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somewebsite.com</a:t>
            </a:r>
            <a:r>
              <a:rPr lang="en-US" sz="20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/account</a:t>
            </a:r>
            <a:r>
              <a:rPr lang="en-US" dirty="0"/>
              <a:t>, but it also gives the browser a cookie to remember.</a:t>
            </a:r>
          </a:p>
          <a:p>
            <a:r>
              <a:rPr lang="en-US" dirty="0"/>
              <a:t>Browser will include the cookie in all future HTTP requests to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somewebsite.com</a:t>
            </a:r>
            <a:r>
              <a:rPr lang="en-US" dirty="0"/>
              <a:t>: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Server getting this request can use the cookie to determine which user it came from!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04138" y="1911436"/>
            <a:ext cx="6390089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HTTP/1.1 302 Found</a:t>
            </a:r>
          </a:p>
          <a:p>
            <a:r>
              <a:rPr lang="en-US" sz="20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Location: http://</a:t>
            </a:r>
            <a:r>
              <a:rPr lang="en-US" sz="20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somewebsite.com</a:t>
            </a:r>
            <a:r>
              <a:rPr lang="en-US" sz="20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/account</a:t>
            </a:r>
          </a:p>
          <a:p>
            <a:r>
              <a:rPr lang="en-US" sz="2000" b="1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Set-Cookie</a:t>
            </a:r>
            <a:r>
              <a:rPr lang="en-US" sz="20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: </a:t>
            </a:r>
            <a:r>
              <a:rPr lang="en-US" sz="2000" i="1" dirty="0" err="1">
                <a:solidFill>
                  <a:schemeClr val="accent1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someweb</a:t>
            </a:r>
            <a:r>
              <a:rPr lang="en-US" sz="2000" i="1" dirty="0">
                <a:solidFill>
                  <a:schemeClr val="accent1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-id=kfj203d14t9s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77038" y="4527464"/>
            <a:ext cx="6618689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GET /account HTTP/1.1</a:t>
            </a:r>
          </a:p>
          <a:p>
            <a:r>
              <a:rPr lang="en-US" sz="20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Host: </a:t>
            </a:r>
            <a:r>
              <a:rPr lang="en-US" sz="20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somewebsite.com</a:t>
            </a:r>
            <a:endParaRPr lang="en-US" sz="2000" dirty="0">
              <a:latin typeface="Courier New" panose="02070309020205020404" pitchFamily="49" charset="0"/>
              <a:ea typeface="Andale Mono" charset="0"/>
              <a:cs typeface="Courier New" panose="02070309020205020404" pitchFamily="49" charset="0"/>
            </a:endParaRPr>
          </a:p>
          <a:p>
            <a:r>
              <a:rPr lang="en-US" sz="20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Referer</a:t>
            </a:r>
            <a:r>
              <a:rPr lang="en-US" sz="20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: http://</a:t>
            </a:r>
            <a:r>
              <a:rPr lang="en-US" sz="20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somewebsite.com</a:t>
            </a:r>
            <a:r>
              <a:rPr lang="en-US" sz="20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/bin/login</a:t>
            </a:r>
          </a:p>
          <a:p>
            <a:r>
              <a:rPr lang="en-US" sz="2000" b="1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Cookie</a:t>
            </a:r>
            <a:r>
              <a:rPr lang="en-US" sz="20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: </a:t>
            </a:r>
            <a:r>
              <a:rPr lang="en-US" sz="2000" i="1" dirty="0" err="1">
                <a:solidFill>
                  <a:schemeClr val="accent1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someweb</a:t>
            </a:r>
            <a:r>
              <a:rPr lang="en-US" sz="2000" i="1" dirty="0">
                <a:solidFill>
                  <a:schemeClr val="accent1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-id=kfj203d14t9s</a:t>
            </a:r>
          </a:p>
          <a:p>
            <a:r>
              <a:rPr lang="mr-IN" sz="2000" dirty="0">
                <a:latin typeface="Courier New" panose="02070309020205020404" pitchFamily="49" charset="0"/>
                <a:ea typeface="Andale Mono" charset="0"/>
                <a:cs typeface="Andale Mono" charset="0"/>
              </a:rPr>
              <a:t>…</a:t>
            </a:r>
            <a:endParaRPr lang="en-US" sz="2000" dirty="0">
              <a:latin typeface="Courier New" panose="02070309020205020404" pitchFamily="49" charset="0"/>
              <a:ea typeface="Andale Mono" charset="0"/>
              <a:cs typeface="Courier New" panose="02070309020205020404" pitchFamily="49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35F5A46-F129-F64E-929B-A10A5B626BDA}"/>
              </a:ext>
            </a:extLst>
          </p:cNvPr>
          <p:cNvCxnSpPr>
            <a:cxnSpLocks/>
          </p:cNvCxnSpPr>
          <p:nvPr/>
        </p:nvCxnSpPr>
        <p:spPr>
          <a:xfrm flipH="1">
            <a:off x="3733800" y="2440600"/>
            <a:ext cx="970339" cy="0"/>
          </a:xfrm>
          <a:prstGeom prst="straightConnector1">
            <a:avLst/>
          </a:prstGeom>
          <a:ln w="38100">
            <a:solidFill>
              <a:schemeClr val="accent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BB6F0C8-2CDE-534D-8CCF-31918A8BEDD9}"/>
              </a:ext>
            </a:extLst>
          </p:cNvPr>
          <p:cNvCxnSpPr>
            <a:cxnSpLocks/>
          </p:cNvCxnSpPr>
          <p:nvPr/>
        </p:nvCxnSpPr>
        <p:spPr>
          <a:xfrm>
            <a:off x="10395728" y="5399700"/>
            <a:ext cx="805672" cy="0"/>
          </a:xfrm>
          <a:prstGeom prst="straightConnector1">
            <a:avLst/>
          </a:prstGeom>
          <a:ln w="38100">
            <a:solidFill>
              <a:schemeClr val="accent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175A387C-B806-7C49-80E7-64A92C1D34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7080" y="154984"/>
            <a:ext cx="1285813" cy="1203914"/>
          </a:xfrm>
          <a:prstGeom prst="rect">
            <a:avLst/>
          </a:prstGeom>
        </p:spPr>
      </p:pic>
      <p:sp>
        <p:nvSpPr>
          <p:cNvPr id="15" name="Rectangular Callout 14">
            <a:extLst>
              <a:ext uri="{FF2B5EF4-FFF2-40B4-BE49-F238E27FC236}">
                <a16:creationId xmlns:a16="http://schemas.microsoft.com/office/drawing/2014/main" id="{9296462B-B637-0249-A9CF-710F7C6F199B}"/>
              </a:ext>
            </a:extLst>
          </p:cNvPr>
          <p:cNvSpPr/>
          <p:nvPr/>
        </p:nvSpPr>
        <p:spPr>
          <a:xfrm>
            <a:off x="138049" y="4847772"/>
            <a:ext cx="2019300" cy="990600"/>
          </a:xfrm>
          <a:prstGeom prst="wedgeRectCallout">
            <a:avLst>
              <a:gd name="adj1" fmla="val -57530"/>
              <a:gd name="adj2" fmla="val 8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Is HTTP with cookies still stateless?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F9FCAB2-42CB-2041-AF9F-D54AD4473557}"/>
              </a:ext>
            </a:extLst>
          </p:cNvPr>
          <p:cNvGrpSpPr/>
          <p:nvPr/>
        </p:nvGrpSpPr>
        <p:grpSpPr>
          <a:xfrm>
            <a:off x="1782720" y="5378771"/>
            <a:ext cx="844062" cy="810337"/>
            <a:chOff x="10763181" y="2345404"/>
            <a:chExt cx="1139517" cy="1083596"/>
          </a:xfrm>
        </p:grpSpPr>
        <p:sp>
          <p:nvSpPr>
            <p:cNvPr id="11" name="Octagon 10">
              <a:extLst>
                <a:ext uri="{FF2B5EF4-FFF2-40B4-BE49-F238E27FC236}">
                  <a16:creationId xmlns:a16="http://schemas.microsoft.com/office/drawing/2014/main" id="{60109998-A8FC-8D43-B465-AAC89D52AA14}"/>
                </a:ext>
              </a:extLst>
            </p:cNvPr>
            <p:cNvSpPr/>
            <p:nvPr/>
          </p:nvSpPr>
          <p:spPr>
            <a:xfrm>
              <a:off x="10763181" y="2345404"/>
              <a:ext cx="1139517" cy="1083596"/>
            </a:xfrm>
            <a:prstGeom prst="octagon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12" name="Octagon 11">
              <a:extLst>
                <a:ext uri="{FF2B5EF4-FFF2-40B4-BE49-F238E27FC236}">
                  <a16:creationId xmlns:a16="http://schemas.microsoft.com/office/drawing/2014/main" id="{6C4684AB-509A-3F42-B780-01A5D4275689}"/>
                </a:ext>
              </a:extLst>
            </p:cNvPr>
            <p:cNvSpPr/>
            <p:nvPr/>
          </p:nvSpPr>
          <p:spPr>
            <a:xfrm>
              <a:off x="10821739" y="2396681"/>
              <a:ext cx="1045508" cy="991382"/>
            </a:xfrm>
            <a:prstGeom prst="octagon">
              <a:avLst/>
            </a:prstGeom>
            <a:solidFill>
              <a:srgbClr val="C0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B1F3CB5-8235-D743-AABC-0A739C9CA074}"/>
                </a:ext>
              </a:extLst>
            </p:cNvPr>
            <p:cNvSpPr/>
            <p:nvPr/>
          </p:nvSpPr>
          <p:spPr>
            <a:xfrm>
              <a:off x="10763181" y="2345404"/>
              <a:ext cx="1139517" cy="10835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STOP</a:t>
              </a:r>
              <a:b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</a:t>
              </a:r>
              <a:b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THINK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8249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5EA35A09-C6ED-9549-A2F0-CE971F9E7B6E}"/>
              </a:ext>
            </a:extLst>
          </p:cNvPr>
          <p:cNvGrpSpPr/>
          <p:nvPr/>
        </p:nvGrpSpPr>
        <p:grpSpPr>
          <a:xfrm>
            <a:off x="1550504" y="-1614293"/>
            <a:ext cx="11111222" cy="11470650"/>
            <a:chOff x="5448822" y="-116238"/>
            <a:chExt cx="6755703" cy="697423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4C82648-13F9-B949-B2DC-23CFC1C5B4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36906" y="-116238"/>
              <a:ext cx="6379535" cy="6858000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D9EE5F7-4AC2-7740-915F-525313AC104B}"/>
                </a:ext>
              </a:extLst>
            </p:cNvPr>
            <p:cNvSpPr/>
            <p:nvPr/>
          </p:nvSpPr>
          <p:spPr>
            <a:xfrm>
              <a:off x="5448822" y="-116238"/>
              <a:ext cx="6755703" cy="11546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DD226C0-4653-B64B-910B-57DE2B87EF8B}"/>
                </a:ext>
              </a:extLst>
            </p:cNvPr>
            <p:cNvSpPr/>
            <p:nvPr/>
          </p:nvSpPr>
          <p:spPr>
            <a:xfrm>
              <a:off x="5723792" y="264762"/>
              <a:ext cx="4742787" cy="11546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772CE74-DF9F-9644-B8B9-70C3917C5F36}"/>
                </a:ext>
              </a:extLst>
            </p:cNvPr>
            <p:cNvSpPr/>
            <p:nvPr/>
          </p:nvSpPr>
          <p:spPr>
            <a:xfrm>
              <a:off x="5636906" y="1223074"/>
              <a:ext cx="4742787" cy="9837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CB1D574-6566-064E-BE19-83E483B3BDCB}"/>
                </a:ext>
              </a:extLst>
            </p:cNvPr>
            <p:cNvSpPr/>
            <p:nvPr/>
          </p:nvSpPr>
          <p:spPr>
            <a:xfrm rot="2636794">
              <a:off x="7602074" y="1700554"/>
              <a:ext cx="1370635" cy="9837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EE0BA66-EDB7-7548-8CD7-0D96D3097FB0}"/>
                </a:ext>
              </a:extLst>
            </p:cNvPr>
            <p:cNvSpPr/>
            <p:nvPr/>
          </p:nvSpPr>
          <p:spPr>
            <a:xfrm rot="20431764">
              <a:off x="6361656" y="4390090"/>
              <a:ext cx="2527283" cy="9837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BA90E47-959E-7B48-8E23-B0081B48B5A6}"/>
                </a:ext>
              </a:extLst>
            </p:cNvPr>
            <p:cNvSpPr/>
            <p:nvPr/>
          </p:nvSpPr>
          <p:spPr>
            <a:xfrm>
              <a:off x="5636906" y="5167734"/>
              <a:ext cx="6379535" cy="16902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6EB9DA8-63BE-8F45-AA72-D12FF8851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does statelessness help?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B5E6431-A7AE-DE45-8CE1-149FC42C46A8}"/>
              </a:ext>
            </a:extLst>
          </p:cNvPr>
          <p:cNvSpPr txBox="1"/>
          <p:nvPr/>
        </p:nvSpPr>
        <p:spPr>
          <a:xfrm>
            <a:off x="7262739" y="1871930"/>
            <a:ext cx="18924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MediaWiki</a:t>
            </a:r>
            <a:endParaRPr lang="en-US" sz="240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A16CC59-73A9-444D-AFCF-9A52A65A82F1}"/>
              </a:ext>
            </a:extLst>
          </p:cNvPr>
          <p:cNvSpPr/>
          <p:nvPr/>
        </p:nvSpPr>
        <p:spPr>
          <a:xfrm>
            <a:off x="1948569" y="2054013"/>
            <a:ext cx="3930485" cy="416390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2F489EE-B085-2648-BC21-1D9D10163966}"/>
              </a:ext>
            </a:extLst>
          </p:cNvPr>
          <p:cNvSpPr/>
          <p:nvPr/>
        </p:nvSpPr>
        <p:spPr>
          <a:xfrm>
            <a:off x="11933286" y="2067872"/>
            <a:ext cx="496027" cy="2876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974C26A-1B92-0144-98FE-2A32B7847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472" y="1146875"/>
            <a:ext cx="5575626" cy="5594888"/>
          </a:xfrm>
        </p:spPr>
        <p:txBody>
          <a:bodyPr>
            <a:normAutofit/>
          </a:bodyPr>
          <a:lstStyle/>
          <a:p>
            <a:r>
              <a:rPr lang="en-US" dirty="0"/>
              <a:t>200 instances of </a:t>
            </a:r>
            <a:r>
              <a:rPr lang="en-US" dirty="0" err="1"/>
              <a:t>MediaWiki</a:t>
            </a:r>
            <a:r>
              <a:rPr lang="en-US" dirty="0"/>
              <a:t> can be run behind a </a:t>
            </a:r>
            <a:r>
              <a:rPr lang="en-US" b="1" dirty="0"/>
              <a:t>load balancer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Load balancing is done both by DNS and by efficient, simple software proxies.</a:t>
            </a:r>
          </a:p>
          <a:p>
            <a:r>
              <a:rPr lang="en-US" dirty="0"/>
              <a:t>Any of the 200 instances can handle any request.</a:t>
            </a:r>
          </a:p>
          <a:p>
            <a:pPr lvl="1"/>
            <a:r>
              <a:rPr lang="en-US" dirty="0"/>
              <a:t>Each of those 200 machines also has many CPU cores and dozens of software threads.</a:t>
            </a:r>
          </a:p>
          <a:p>
            <a:r>
              <a:rPr lang="en-US" dirty="0"/>
              <a:t>Coordination only happens by writing to shared databases.</a:t>
            </a: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77F26CF7-D6FD-3A43-A4E8-421E82D413D0}"/>
              </a:ext>
            </a:extLst>
          </p:cNvPr>
          <p:cNvSpPr txBox="1">
            <a:spLocks/>
          </p:cNvSpPr>
          <p:nvPr/>
        </p:nvSpPr>
        <p:spPr>
          <a:xfrm>
            <a:off x="11594123" y="0"/>
            <a:ext cx="59787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FE8D68A-910C-AD49-B346-DB2506993EA7}" type="slidenum">
              <a:rPr lang="en-US" smtClean="0"/>
              <a:pPr algn="r"/>
              <a:t>15</a:t>
            </a:fld>
            <a:endParaRPr lang="en-US" dirty="0"/>
          </a:p>
        </p:txBody>
      </p:sp>
      <p:sp>
        <p:nvSpPr>
          <p:cNvPr id="13" name="Donut 12">
            <a:extLst>
              <a:ext uri="{FF2B5EF4-FFF2-40B4-BE49-F238E27FC236}">
                <a16:creationId xmlns:a16="http://schemas.microsoft.com/office/drawing/2014/main" id="{844EB794-EC44-B340-91F7-D56D48185B43}"/>
              </a:ext>
            </a:extLst>
          </p:cNvPr>
          <p:cNvSpPr/>
          <p:nvPr/>
        </p:nvSpPr>
        <p:spPr>
          <a:xfrm>
            <a:off x="5699733" y="1716455"/>
            <a:ext cx="217573" cy="222744"/>
          </a:xfrm>
          <a:prstGeom prst="donu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Donut 17">
            <a:extLst>
              <a:ext uri="{FF2B5EF4-FFF2-40B4-BE49-F238E27FC236}">
                <a16:creationId xmlns:a16="http://schemas.microsoft.com/office/drawing/2014/main" id="{3A6BB03E-84C0-AA48-90C1-525508F64193}"/>
              </a:ext>
            </a:extLst>
          </p:cNvPr>
          <p:cNvSpPr/>
          <p:nvPr/>
        </p:nvSpPr>
        <p:spPr>
          <a:xfrm>
            <a:off x="3820027" y="3967928"/>
            <a:ext cx="217573" cy="222744"/>
          </a:xfrm>
          <a:prstGeom prst="donu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Can 18">
            <a:extLst>
              <a:ext uri="{FF2B5EF4-FFF2-40B4-BE49-F238E27FC236}">
                <a16:creationId xmlns:a16="http://schemas.microsoft.com/office/drawing/2014/main" id="{A36A3F30-9716-FB4C-A5D7-648C4BB08296}"/>
              </a:ext>
            </a:extLst>
          </p:cNvPr>
          <p:cNvSpPr/>
          <p:nvPr/>
        </p:nvSpPr>
        <p:spPr>
          <a:xfrm>
            <a:off x="5118079" y="6128427"/>
            <a:ext cx="247208" cy="308932"/>
          </a:xfrm>
          <a:prstGeom prst="can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3514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7015DDB-C1B2-8640-B17B-99337CE4D605}"/>
              </a:ext>
            </a:extLst>
          </p:cNvPr>
          <p:cNvSpPr txBox="1"/>
          <p:nvPr/>
        </p:nvSpPr>
        <p:spPr>
          <a:xfrm>
            <a:off x="4507527" y="4500201"/>
            <a:ext cx="6060831" cy="23083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 err="1"/>
              <a:t>chess.com</a:t>
            </a:r>
            <a:r>
              <a:rPr lang="en-US" dirty="0"/>
              <a:t> WebApp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C3200F-7BE3-A547-93C0-59491C7C8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Example: A chess website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A7C3E4-396E-7F4D-96C5-DFF5FAC90E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need to track the state of many games being played at once.</a:t>
            </a:r>
          </a:p>
          <a:p>
            <a:pPr lvl="1"/>
            <a:r>
              <a:rPr lang="en-US" dirty="0"/>
              <a:t>We want to render pages like this: </a:t>
            </a:r>
            <a:r>
              <a:rPr lang="en-US" dirty="0">
                <a:hlinkClick r:id="rId2"/>
              </a:rPr>
              <a:t>https://chess.com/game/23</a:t>
            </a:r>
            <a:r>
              <a:rPr lang="en-US" dirty="0"/>
              <a:t> </a:t>
            </a:r>
          </a:p>
          <a:p>
            <a:r>
              <a:rPr lang="en-US" dirty="0"/>
              <a:t>Simplest design is to store game state in memory (</a:t>
            </a:r>
            <a:r>
              <a:rPr lang="en-US" dirty="0" err="1"/>
              <a:t>eg.</a:t>
            </a:r>
            <a:r>
              <a:rPr lang="en-US" dirty="0"/>
              <a:t>, in a dictionary)</a:t>
            </a:r>
          </a:p>
          <a:p>
            <a:endParaRPr lang="en-US" dirty="0"/>
          </a:p>
          <a:p>
            <a:r>
              <a:rPr lang="en-US" dirty="0"/>
              <a:t>How can we</a:t>
            </a:r>
            <a:br>
              <a:rPr lang="en-US" dirty="0"/>
            </a:br>
            <a:r>
              <a:rPr lang="en-US" dirty="0"/>
              <a:t>scale this app?</a:t>
            </a:r>
          </a:p>
          <a:p>
            <a:pPr lvl="1"/>
            <a:r>
              <a:rPr lang="en-US" dirty="0"/>
              <a:t>Vertically?</a:t>
            </a:r>
          </a:p>
          <a:p>
            <a:pPr lvl="1"/>
            <a:r>
              <a:rPr lang="en-US" dirty="0"/>
              <a:t>Horizontally?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55B7E2-E95B-364F-B8BC-B0060E4DD3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6373" y="4821218"/>
            <a:ext cx="1568799" cy="15687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E2BFC91-840D-8D42-A529-EED85A6B12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0097" y="4821218"/>
            <a:ext cx="1568799" cy="15687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0356A4-630C-BE42-AB7B-96C14D2430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8404" y="4821218"/>
            <a:ext cx="1568799" cy="1568799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5721BCB-E5E1-184F-A032-8018DDEA51FE}"/>
              </a:ext>
            </a:extLst>
          </p:cNvPr>
          <p:cNvCxnSpPr>
            <a:cxnSpLocks/>
          </p:cNvCxnSpPr>
          <p:nvPr/>
        </p:nvCxnSpPr>
        <p:spPr>
          <a:xfrm>
            <a:off x="4923696" y="3345571"/>
            <a:ext cx="266767" cy="1378829"/>
          </a:xfrm>
          <a:prstGeom prst="straightConnector1">
            <a:avLst/>
          </a:prstGeom>
          <a:ln w="19050">
            <a:solidFill>
              <a:schemeClr val="accent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748B5D3-FDC8-6E4A-A96B-3A2C4EC34FC4}"/>
              </a:ext>
            </a:extLst>
          </p:cNvPr>
          <p:cNvCxnSpPr>
            <a:cxnSpLocks/>
          </p:cNvCxnSpPr>
          <p:nvPr/>
        </p:nvCxnSpPr>
        <p:spPr>
          <a:xfrm flipH="1" flipV="1">
            <a:off x="5044834" y="3345571"/>
            <a:ext cx="262005" cy="1378829"/>
          </a:xfrm>
          <a:prstGeom prst="straightConnector1">
            <a:avLst/>
          </a:prstGeom>
          <a:ln w="19050">
            <a:solidFill>
              <a:schemeClr val="accent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9DCCA7C9-4528-3A48-81DB-DB1F9FC3B15A}"/>
              </a:ext>
            </a:extLst>
          </p:cNvPr>
          <p:cNvSpPr txBox="1"/>
          <p:nvPr/>
        </p:nvSpPr>
        <p:spPr>
          <a:xfrm>
            <a:off x="3524741" y="3656288"/>
            <a:ext cx="16412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GET /game/1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8634EB-AF89-AA4B-B11B-A5904AC2C955}"/>
              </a:ext>
            </a:extLst>
          </p:cNvPr>
          <p:cNvSpPr txBox="1"/>
          <p:nvPr/>
        </p:nvSpPr>
        <p:spPr>
          <a:xfrm>
            <a:off x="4447338" y="2976239"/>
            <a:ext cx="87017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User1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9470B7-4FF8-B344-8C5B-EA06AA36A12D}"/>
              </a:ext>
            </a:extLst>
          </p:cNvPr>
          <p:cNvSpPr txBox="1"/>
          <p:nvPr/>
        </p:nvSpPr>
        <p:spPr>
          <a:xfrm>
            <a:off x="5485469" y="2984273"/>
            <a:ext cx="87017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User2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52EC4C8-9B24-684B-970F-82A790C6E1D4}"/>
              </a:ext>
            </a:extLst>
          </p:cNvPr>
          <p:cNvSpPr txBox="1"/>
          <p:nvPr/>
        </p:nvSpPr>
        <p:spPr>
          <a:xfrm>
            <a:off x="6523601" y="2984273"/>
            <a:ext cx="87017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User3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75D8917-12FB-7940-9C00-B554201EDE42}"/>
              </a:ext>
            </a:extLst>
          </p:cNvPr>
          <p:cNvSpPr txBox="1"/>
          <p:nvPr/>
        </p:nvSpPr>
        <p:spPr>
          <a:xfrm>
            <a:off x="7561732" y="2984273"/>
            <a:ext cx="87017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User4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6C30D1E-07DB-0B49-A54B-27CA389CD790}"/>
              </a:ext>
            </a:extLst>
          </p:cNvPr>
          <p:cNvSpPr txBox="1"/>
          <p:nvPr/>
        </p:nvSpPr>
        <p:spPr>
          <a:xfrm>
            <a:off x="8599863" y="2992096"/>
            <a:ext cx="87017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User5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C64F91D-84E8-6142-BA51-105A5AB56176}"/>
              </a:ext>
            </a:extLst>
          </p:cNvPr>
          <p:cNvSpPr txBox="1"/>
          <p:nvPr/>
        </p:nvSpPr>
        <p:spPr>
          <a:xfrm>
            <a:off x="9637994" y="2984273"/>
            <a:ext cx="87017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User6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1D41F49-EBAB-9D45-8764-7AE3BA35E448}"/>
              </a:ext>
            </a:extLst>
          </p:cNvPr>
          <p:cNvGrpSpPr/>
          <p:nvPr/>
        </p:nvGrpSpPr>
        <p:grpSpPr>
          <a:xfrm flipH="1">
            <a:off x="5657583" y="3345571"/>
            <a:ext cx="401963" cy="1404600"/>
            <a:chOff x="4469878" y="3366692"/>
            <a:chExt cx="401963" cy="1404600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6384346E-9844-4940-9AE3-68AD5038AB6D}"/>
                </a:ext>
              </a:extLst>
            </p:cNvPr>
            <p:cNvCxnSpPr>
              <a:cxnSpLocks/>
            </p:cNvCxnSpPr>
            <p:nvPr/>
          </p:nvCxnSpPr>
          <p:spPr>
            <a:xfrm>
              <a:off x="4605074" y="3392463"/>
              <a:ext cx="266767" cy="1378829"/>
            </a:xfrm>
            <a:prstGeom prst="straightConnector1">
              <a:avLst/>
            </a:prstGeom>
            <a:ln w="19050">
              <a:solidFill>
                <a:schemeClr val="accent6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3C057B35-364C-8E48-AB32-B3944997882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469878" y="3366692"/>
              <a:ext cx="262005" cy="1378829"/>
            </a:xfrm>
            <a:prstGeom prst="straightConnector1">
              <a:avLst/>
            </a:prstGeom>
            <a:ln w="19050">
              <a:solidFill>
                <a:schemeClr val="accent6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F5D6F82-4E0D-DB4D-80E6-1E3D725C1BF9}"/>
              </a:ext>
            </a:extLst>
          </p:cNvPr>
          <p:cNvGrpSpPr/>
          <p:nvPr/>
        </p:nvGrpSpPr>
        <p:grpSpPr>
          <a:xfrm flipH="1">
            <a:off x="9631579" y="3345571"/>
            <a:ext cx="401963" cy="1404600"/>
            <a:chOff x="4469878" y="3366692"/>
            <a:chExt cx="401963" cy="1404600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A10AD7B9-16E0-0646-B0D5-8487C0F0E41E}"/>
                </a:ext>
              </a:extLst>
            </p:cNvPr>
            <p:cNvCxnSpPr>
              <a:cxnSpLocks/>
            </p:cNvCxnSpPr>
            <p:nvPr/>
          </p:nvCxnSpPr>
          <p:spPr>
            <a:xfrm>
              <a:off x="4605074" y="3392463"/>
              <a:ext cx="266767" cy="1378829"/>
            </a:xfrm>
            <a:prstGeom prst="straightConnector1">
              <a:avLst/>
            </a:prstGeom>
            <a:ln w="19050">
              <a:solidFill>
                <a:schemeClr val="accent6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8611E7E8-842B-8248-AF2C-8380F9B3AB8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469878" y="3366692"/>
              <a:ext cx="262005" cy="1378829"/>
            </a:xfrm>
            <a:prstGeom prst="straightConnector1">
              <a:avLst/>
            </a:prstGeom>
            <a:ln w="19050">
              <a:solidFill>
                <a:schemeClr val="accent6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21388B8-C4FE-1F4A-B14F-343FA521ACEC}"/>
              </a:ext>
            </a:extLst>
          </p:cNvPr>
          <p:cNvGrpSpPr/>
          <p:nvPr/>
        </p:nvGrpSpPr>
        <p:grpSpPr>
          <a:xfrm>
            <a:off x="8899532" y="3344408"/>
            <a:ext cx="401963" cy="1404600"/>
            <a:chOff x="4469878" y="3366692"/>
            <a:chExt cx="401963" cy="1404600"/>
          </a:xfrm>
        </p:grpSpPr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44E3E0DF-2135-9F49-B774-70B9C9B6C3FD}"/>
                </a:ext>
              </a:extLst>
            </p:cNvPr>
            <p:cNvCxnSpPr>
              <a:cxnSpLocks/>
            </p:cNvCxnSpPr>
            <p:nvPr/>
          </p:nvCxnSpPr>
          <p:spPr>
            <a:xfrm>
              <a:off x="4605074" y="3392463"/>
              <a:ext cx="266767" cy="1378829"/>
            </a:xfrm>
            <a:prstGeom prst="straightConnector1">
              <a:avLst/>
            </a:prstGeom>
            <a:ln w="19050">
              <a:solidFill>
                <a:schemeClr val="accent6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2948F16E-ECD5-284B-AED5-F756C481041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469878" y="3366692"/>
              <a:ext cx="262005" cy="1378829"/>
            </a:xfrm>
            <a:prstGeom prst="straightConnector1">
              <a:avLst/>
            </a:prstGeom>
            <a:ln w="19050">
              <a:solidFill>
                <a:schemeClr val="accent6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CBCA10E-BA4B-3B41-81B9-49A3F7F479E8}"/>
              </a:ext>
            </a:extLst>
          </p:cNvPr>
          <p:cNvGrpSpPr/>
          <p:nvPr/>
        </p:nvGrpSpPr>
        <p:grpSpPr>
          <a:xfrm flipH="1">
            <a:off x="7588094" y="3354411"/>
            <a:ext cx="401963" cy="1404600"/>
            <a:chOff x="4469878" y="3366692"/>
            <a:chExt cx="401963" cy="1404600"/>
          </a:xfrm>
        </p:grpSpPr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9ECA3939-C8C9-CF41-B320-857346CCEEF5}"/>
                </a:ext>
              </a:extLst>
            </p:cNvPr>
            <p:cNvCxnSpPr>
              <a:cxnSpLocks/>
            </p:cNvCxnSpPr>
            <p:nvPr/>
          </p:nvCxnSpPr>
          <p:spPr>
            <a:xfrm>
              <a:off x="4605074" y="3392463"/>
              <a:ext cx="266767" cy="1378829"/>
            </a:xfrm>
            <a:prstGeom prst="straightConnector1">
              <a:avLst/>
            </a:prstGeom>
            <a:ln w="19050">
              <a:solidFill>
                <a:schemeClr val="accent6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4379EFFA-80BE-774F-8B51-E993036B7F3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469878" y="3366692"/>
              <a:ext cx="262005" cy="1378829"/>
            </a:xfrm>
            <a:prstGeom prst="straightConnector1">
              <a:avLst/>
            </a:prstGeom>
            <a:ln w="19050">
              <a:solidFill>
                <a:schemeClr val="accent6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28FBB1F-ED15-A340-B03B-213FCEF622D4}"/>
              </a:ext>
            </a:extLst>
          </p:cNvPr>
          <p:cNvGrpSpPr/>
          <p:nvPr/>
        </p:nvGrpSpPr>
        <p:grpSpPr>
          <a:xfrm>
            <a:off x="6856047" y="3353248"/>
            <a:ext cx="401963" cy="1404600"/>
            <a:chOff x="4469878" y="3366692"/>
            <a:chExt cx="401963" cy="1404600"/>
          </a:xfrm>
        </p:grpSpPr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DE117E1C-040B-E94C-8204-920035A08246}"/>
                </a:ext>
              </a:extLst>
            </p:cNvPr>
            <p:cNvCxnSpPr>
              <a:cxnSpLocks/>
            </p:cNvCxnSpPr>
            <p:nvPr/>
          </p:nvCxnSpPr>
          <p:spPr>
            <a:xfrm>
              <a:off x="4605074" y="3392463"/>
              <a:ext cx="266767" cy="1378829"/>
            </a:xfrm>
            <a:prstGeom prst="straightConnector1">
              <a:avLst/>
            </a:prstGeom>
            <a:ln w="19050">
              <a:solidFill>
                <a:schemeClr val="accent6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6DC78238-B3C6-FA4B-AA05-A1C44720D9F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469878" y="3366692"/>
              <a:ext cx="262005" cy="1378829"/>
            </a:xfrm>
            <a:prstGeom prst="straightConnector1">
              <a:avLst/>
            </a:prstGeom>
            <a:ln w="19050">
              <a:solidFill>
                <a:schemeClr val="accent6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5CCACAFD-2D0B-B441-8F82-B182481EF878}"/>
              </a:ext>
            </a:extLst>
          </p:cNvPr>
          <p:cNvSpPr txBox="1"/>
          <p:nvPr/>
        </p:nvSpPr>
        <p:spPr>
          <a:xfrm>
            <a:off x="11273714" y="5148842"/>
            <a:ext cx="1095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One </a:t>
            </a:r>
          </a:p>
          <a:p>
            <a:r>
              <a:rPr lang="en-US" dirty="0"/>
              <a:t>Machine</a:t>
            </a:r>
          </a:p>
        </p:txBody>
      </p:sp>
      <p:sp>
        <p:nvSpPr>
          <p:cNvPr id="44" name="Right Brace 43">
            <a:extLst>
              <a:ext uri="{FF2B5EF4-FFF2-40B4-BE49-F238E27FC236}">
                <a16:creationId xmlns:a16="http://schemas.microsoft.com/office/drawing/2014/main" id="{51CC8566-FF03-DB40-88D9-F850E342F364}"/>
              </a:ext>
            </a:extLst>
          </p:cNvPr>
          <p:cNvSpPr/>
          <p:nvPr/>
        </p:nvSpPr>
        <p:spPr>
          <a:xfrm>
            <a:off x="10791036" y="4532515"/>
            <a:ext cx="482678" cy="2220516"/>
          </a:xfrm>
          <a:prstGeom prst="rightBrace">
            <a:avLst>
              <a:gd name="adj1" fmla="val 23550"/>
              <a:gd name="adj2" fmla="val 44123"/>
            </a:avLst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871DEE9-8782-2648-ABA9-D4A624E8581F}"/>
              </a:ext>
            </a:extLst>
          </p:cNvPr>
          <p:cNvGrpSpPr/>
          <p:nvPr/>
        </p:nvGrpSpPr>
        <p:grpSpPr>
          <a:xfrm>
            <a:off x="496255" y="5200448"/>
            <a:ext cx="844062" cy="810337"/>
            <a:chOff x="10763181" y="2345404"/>
            <a:chExt cx="1139517" cy="1083596"/>
          </a:xfrm>
        </p:grpSpPr>
        <p:sp>
          <p:nvSpPr>
            <p:cNvPr id="46" name="Octagon 45">
              <a:extLst>
                <a:ext uri="{FF2B5EF4-FFF2-40B4-BE49-F238E27FC236}">
                  <a16:creationId xmlns:a16="http://schemas.microsoft.com/office/drawing/2014/main" id="{FE02EEC5-0468-A047-8EEA-E1497555049A}"/>
                </a:ext>
              </a:extLst>
            </p:cNvPr>
            <p:cNvSpPr/>
            <p:nvPr/>
          </p:nvSpPr>
          <p:spPr>
            <a:xfrm>
              <a:off x="10763181" y="2345404"/>
              <a:ext cx="1139517" cy="1083596"/>
            </a:xfrm>
            <a:prstGeom prst="octagon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47" name="Octagon 46">
              <a:extLst>
                <a:ext uri="{FF2B5EF4-FFF2-40B4-BE49-F238E27FC236}">
                  <a16:creationId xmlns:a16="http://schemas.microsoft.com/office/drawing/2014/main" id="{A365E178-7688-C948-8073-4802DEDCCD3E}"/>
                </a:ext>
              </a:extLst>
            </p:cNvPr>
            <p:cNvSpPr/>
            <p:nvPr/>
          </p:nvSpPr>
          <p:spPr>
            <a:xfrm>
              <a:off x="10821739" y="2396681"/>
              <a:ext cx="1045508" cy="991382"/>
            </a:xfrm>
            <a:prstGeom prst="octagon">
              <a:avLst/>
            </a:prstGeom>
            <a:solidFill>
              <a:srgbClr val="C0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9286A62F-D710-8044-9B84-F19C9857F8E1}"/>
                </a:ext>
              </a:extLst>
            </p:cNvPr>
            <p:cNvSpPr/>
            <p:nvPr/>
          </p:nvSpPr>
          <p:spPr>
            <a:xfrm>
              <a:off x="10763181" y="2345404"/>
              <a:ext cx="1139517" cy="10835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STOP</a:t>
              </a:r>
              <a:b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</a:t>
              </a:r>
              <a:b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THINK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79818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79655B02-B9BD-C047-8D02-FBB8ACF8110F}"/>
              </a:ext>
            </a:extLst>
          </p:cNvPr>
          <p:cNvSpPr txBox="1"/>
          <p:nvPr/>
        </p:nvSpPr>
        <p:spPr>
          <a:xfrm>
            <a:off x="9999126" y="4287924"/>
            <a:ext cx="1946845" cy="23083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 err="1"/>
              <a:t>chess.com</a:t>
            </a:r>
            <a:r>
              <a:rPr lang="en-US" dirty="0"/>
              <a:t> WebApp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0A84A9A-1488-FD4F-9224-78125E85A1FE}"/>
              </a:ext>
            </a:extLst>
          </p:cNvPr>
          <p:cNvSpPr txBox="1"/>
          <p:nvPr/>
        </p:nvSpPr>
        <p:spPr>
          <a:xfrm>
            <a:off x="7920848" y="4287924"/>
            <a:ext cx="1946845" cy="23083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 err="1"/>
              <a:t>chess.com</a:t>
            </a:r>
            <a:r>
              <a:rPr lang="en-US" dirty="0"/>
              <a:t> WebApp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9705FD-65EA-2349-86E8-302E62299881}"/>
              </a:ext>
            </a:extLst>
          </p:cNvPr>
          <p:cNvSpPr txBox="1"/>
          <p:nvPr/>
        </p:nvSpPr>
        <p:spPr>
          <a:xfrm>
            <a:off x="5846500" y="4287924"/>
            <a:ext cx="1946845" cy="23083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 err="1"/>
              <a:t>chess.com</a:t>
            </a:r>
            <a:r>
              <a:rPr lang="en-US" dirty="0"/>
              <a:t> WebApp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E8B1A4-8FCA-604A-9995-098A5135F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Horizontal scaling of chess app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DC765D-ABA1-BA40-9C90-5CA27C28A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471" y="1146875"/>
            <a:ext cx="11639227" cy="5449373"/>
          </a:xfrm>
        </p:spPr>
        <p:txBody>
          <a:bodyPr>
            <a:normAutofit/>
          </a:bodyPr>
          <a:lstStyle/>
          <a:p>
            <a:r>
              <a:rPr lang="en-US" dirty="0"/>
              <a:t>Our first attempt will run the same simple code on multiple servers.</a:t>
            </a:r>
          </a:p>
          <a:p>
            <a:r>
              <a:rPr lang="en-US" dirty="0"/>
              <a:t>Each game runs on one of many servers.  Each server handles a fraction of games.</a:t>
            </a:r>
          </a:p>
          <a:p>
            <a:r>
              <a:rPr lang="en-US" dirty="0"/>
              <a:t>Can you see any problems</a:t>
            </a:r>
            <a:br>
              <a:rPr lang="en-US" dirty="0"/>
            </a:br>
            <a:r>
              <a:rPr lang="en-US" dirty="0"/>
              <a:t>with this scaling approach?</a:t>
            </a:r>
          </a:p>
          <a:p>
            <a:pPr lvl="1"/>
            <a:r>
              <a:rPr lang="en-US" dirty="0"/>
              <a:t>User must connect to exact</a:t>
            </a:r>
            <a:br>
              <a:rPr lang="en-US" dirty="0"/>
            </a:br>
            <a:r>
              <a:rPr lang="en-US" dirty="0"/>
              <a:t>same server to continue</a:t>
            </a:r>
            <a:br>
              <a:rPr lang="en-US" dirty="0"/>
            </a:br>
            <a:r>
              <a:rPr lang="en-US" dirty="0"/>
              <a:t>their game.  How to direct user?</a:t>
            </a:r>
          </a:p>
          <a:p>
            <a:pPr lvl="1"/>
            <a:r>
              <a:rPr lang="en-US" dirty="0"/>
              <a:t>If a server fails, 1/n games</a:t>
            </a:r>
            <a:br>
              <a:rPr lang="en-US" dirty="0"/>
            </a:br>
            <a:r>
              <a:rPr lang="en-US" dirty="0"/>
              <a:t>are lost (or at least interrupted).</a:t>
            </a:r>
          </a:p>
          <a:p>
            <a:r>
              <a:rPr lang="en-US" dirty="0"/>
              <a:t>These are </a:t>
            </a:r>
            <a:r>
              <a:rPr lang="en-US" b="1" dirty="0"/>
              <a:t>stateful</a:t>
            </a:r>
            <a:r>
              <a:rPr lang="en-US" dirty="0"/>
              <a:t> web apps.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A20294-370F-1F42-AB16-62B5835351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0908" y="4608941"/>
            <a:ext cx="697839" cy="6978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17AE86-1E33-7540-BA7B-A9BBEB92FC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4385" y="4608941"/>
            <a:ext cx="697839" cy="6978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86257E-811B-E540-98FA-650C79AFB8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5522" y="4608941"/>
            <a:ext cx="697839" cy="697839"/>
          </a:xfrm>
          <a:prstGeom prst="rect">
            <a:avLst/>
          </a:prstGeom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25EBE1B4-ED0D-DC41-B898-5468DD2FB8FC}"/>
              </a:ext>
            </a:extLst>
          </p:cNvPr>
          <p:cNvGrpSpPr/>
          <p:nvPr/>
        </p:nvGrpSpPr>
        <p:grpSpPr>
          <a:xfrm>
            <a:off x="6115713" y="3133294"/>
            <a:ext cx="383143" cy="1378829"/>
            <a:chOff x="4923696" y="3345571"/>
            <a:chExt cx="383143" cy="1378829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0376D60D-AEAF-AD4E-B4BF-DC8D4C172023}"/>
                </a:ext>
              </a:extLst>
            </p:cNvPr>
            <p:cNvCxnSpPr>
              <a:cxnSpLocks/>
            </p:cNvCxnSpPr>
            <p:nvPr/>
          </p:nvCxnSpPr>
          <p:spPr>
            <a:xfrm>
              <a:off x="4923696" y="3345571"/>
              <a:ext cx="266767" cy="1378829"/>
            </a:xfrm>
            <a:prstGeom prst="straightConnector1">
              <a:avLst/>
            </a:prstGeom>
            <a:ln w="19050">
              <a:solidFill>
                <a:schemeClr val="accent6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88925EE6-0648-0F49-BF96-E2B78E6C268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44834" y="3345571"/>
              <a:ext cx="262005" cy="1378829"/>
            </a:xfrm>
            <a:prstGeom prst="straightConnector1">
              <a:avLst/>
            </a:prstGeom>
            <a:ln w="19050">
              <a:solidFill>
                <a:schemeClr val="accent6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7181069-0A05-BE41-92D9-BBDB4D7AC20B}"/>
              </a:ext>
            </a:extLst>
          </p:cNvPr>
          <p:cNvGrpSpPr/>
          <p:nvPr/>
        </p:nvGrpSpPr>
        <p:grpSpPr>
          <a:xfrm flipH="1">
            <a:off x="6849600" y="3133294"/>
            <a:ext cx="401963" cy="1404600"/>
            <a:chOff x="4469878" y="3366692"/>
            <a:chExt cx="401963" cy="1404600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F9258A58-711C-BC46-BCB8-8B5D24A981CF}"/>
                </a:ext>
              </a:extLst>
            </p:cNvPr>
            <p:cNvCxnSpPr>
              <a:cxnSpLocks/>
            </p:cNvCxnSpPr>
            <p:nvPr/>
          </p:nvCxnSpPr>
          <p:spPr>
            <a:xfrm>
              <a:off x="4605074" y="3392463"/>
              <a:ext cx="266767" cy="1378829"/>
            </a:xfrm>
            <a:prstGeom prst="straightConnector1">
              <a:avLst/>
            </a:prstGeom>
            <a:ln w="19050">
              <a:solidFill>
                <a:schemeClr val="accent6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77FE7C6B-B8C2-184E-96E7-814C9B6F70A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469878" y="3366692"/>
              <a:ext cx="262005" cy="1378829"/>
            </a:xfrm>
            <a:prstGeom prst="straightConnector1">
              <a:avLst/>
            </a:prstGeom>
            <a:ln w="19050">
              <a:solidFill>
                <a:schemeClr val="accent6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D894539-0D25-1F4F-8760-53AFD4AA8A4D}"/>
              </a:ext>
            </a:extLst>
          </p:cNvPr>
          <p:cNvGrpSpPr/>
          <p:nvPr/>
        </p:nvGrpSpPr>
        <p:grpSpPr>
          <a:xfrm flipH="1">
            <a:off x="10823596" y="3133294"/>
            <a:ext cx="401963" cy="1404600"/>
            <a:chOff x="4469878" y="3366692"/>
            <a:chExt cx="401963" cy="1404600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C9109CF8-D748-1E44-8235-86E31C0CDE6D}"/>
                </a:ext>
              </a:extLst>
            </p:cNvPr>
            <p:cNvCxnSpPr>
              <a:cxnSpLocks/>
            </p:cNvCxnSpPr>
            <p:nvPr/>
          </p:nvCxnSpPr>
          <p:spPr>
            <a:xfrm>
              <a:off x="4605074" y="3392463"/>
              <a:ext cx="266767" cy="1378829"/>
            </a:xfrm>
            <a:prstGeom prst="straightConnector1">
              <a:avLst/>
            </a:prstGeom>
            <a:ln w="19050">
              <a:solidFill>
                <a:schemeClr val="accent6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5461E6E6-FCFA-D248-8FE6-0A6B6010CC4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469878" y="3366692"/>
              <a:ext cx="262005" cy="1378829"/>
            </a:xfrm>
            <a:prstGeom prst="straightConnector1">
              <a:avLst/>
            </a:prstGeom>
            <a:ln w="19050">
              <a:solidFill>
                <a:schemeClr val="accent6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C7DA849-6790-C84D-AABC-3621CC93BEBC}"/>
              </a:ext>
            </a:extLst>
          </p:cNvPr>
          <p:cNvGrpSpPr/>
          <p:nvPr/>
        </p:nvGrpSpPr>
        <p:grpSpPr>
          <a:xfrm>
            <a:off x="10091549" y="3132131"/>
            <a:ext cx="401963" cy="1404600"/>
            <a:chOff x="4469878" y="3366692"/>
            <a:chExt cx="401963" cy="1404600"/>
          </a:xfrm>
        </p:grpSpPr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694746AF-61BD-ED47-B345-296472A2C5F0}"/>
                </a:ext>
              </a:extLst>
            </p:cNvPr>
            <p:cNvCxnSpPr>
              <a:cxnSpLocks/>
            </p:cNvCxnSpPr>
            <p:nvPr/>
          </p:nvCxnSpPr>
          <p:spPr>
            <a:xfrm>
              <a:off x="4605074" y="3392463"/>
              <a:ext cx="266767" cy="1378829"/>
            </a:xfrm>
            <a:prstGeom prst="straightConnector1">
              <a:avLst/>
            </a:prstGeom>
            <a:ln w="19050">
              <a:solidFill>
                <a:schemeClr val="accent6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B0D33FB6-26C0-8E40-8E66-CD667F9903A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469878" y="3366692"/>
              <a:ext cx="262005" cy="1378829"/>
            </a:xfrm>
            <a:prstGeom prst="straightConnector1">
              <a:avLst/>
            </a:prstGeom>
            <a:ln w="19050">
              <a:solidFill>
                <a:schemeClr val="accent6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ED61182-8DC6-B44C-AEC3-4843FCFD2022}"/>
              </a:ext>
            </a:extLst>
          </p:cNvPr>
          <p:cNvGrpSpPr/>
          <p:nvPr/>
        </p:nvGrpSpPr>
        <p:grpSpPr>
          <a:xfrm flipH="1">
            <a:off x="8780111" y="3142134"/>
            <a:ext cx="401963" cy="1404600"/>
            <a:chOff x="4469878" y="3366692"/>
            <a:chExt cx="401963" cy="1404600"/>
          </a:xfrm>
        </p:grpSpPr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D84ACF25-D151-7041-8B88-ABA5DC4E896E}"/>
                </a:ext>
              </a:extLst>
            </p:cNvPr>
            <p:cNvCxnSpPr>
              <a:cxnSpLocks/>
            </p:cNvCxnSpPr>
            <p:nvPr/>
          </p:nvCxnSpPr>
          <p:spPr>
            <a:xfrm>
              <a:off x="4605074" y="3392463"/>
              <a:ext cx="266767" cy="1378829"/>
            </a:xfrm>
            <a:prstGeom prst="straightConnector1">
              <a:avLst/>
            </a:prstGeom>
            <a:ln w="19050">
              <a:solidFill>
                <a:schemeClr val="accent6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E5A63225-D0CD-5845-B8DD-5F269AF947D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469878" y="3366692"/>
              <a:ext cx="262005" cy="1378829"/>
            </a:xfrm>
            <a:prstGeom prst="straightConnector1">
              <a:avLst/>
            </a:prstGeom>
            <a:ln w="19050">
              <a:solidFill>
                <a:schemeClr val="accent6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0FC44C0-9D0C-D547-9F94-D8DE592545F7}"/>
              </a:ext>
            </a:extLst>
          </p:cNvPr>
          <p:cNvGrpSpPr/>
          <p:nvPr/>
        </p:nvGrpSpPr>
        <p:grpSpPr>
          <a:xfrm>
            <a:off x="8048064" y="3140971"/>
            <a:ext cx="401963" cy="1404600"/>
            <a:chOff x="4469878" y="3366692"/>
            <a:chExt cx="401963" cy="1404600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57AF908F-DAEE-4442-9EF9-C153D19D794F}"/>
                </a:ext>
              </a:extLst>
            </p:cNvPr>
            <p:cNvCxnSpPr>
              <a:cxnSpLocks/>
            </p:cNvCxnSpPr>
            <p:nvPr/>
          </p:nvCxnSpPr>
          <p:spPr>
            <a:xfrm>
              <a:off x="4605074" y="3392463"/>
              <a:ext cx="266767" cy="1378829"/>
            </a:xfrm>
            <a:prstGeom prst="straightConnector1">
              <a:avLst/>
            </a:prstGeom>
            <a:ln w="19050">
              <a:solidFill>
                <a:schemeClr val="accent6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C0FC68BC-945D-A143-8B3C-F31511F01A5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469878" y="3366692"/>
              <a:ext cx="262005" cy="1378829"/>
            </a:xfrm>
            <a:prstGeom prst="straightConnector1">
              <a:avLst/>
            </a:prstGeom>
            <a:ln w="19050">
              <a:solidFill>
                <a:schemeClr val="accent6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33807833-BA13-ED47-ABC1-E93DF60385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7922" y="4761341"/>
            <a:ext cx="697839" cy="69783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B4F62449-DAF8-5443-BCE4-73DCC5C7B6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0322" y="4913741"/>
            <a:ext cx="697839" cy="69783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BBD718B-F654-5940-9190-7341EC4F60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2722" y="5066141"/>
            <a:ext cx="697839" cy="69783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9F9737A9-E173-A64F-AFBA-1F84D7E28B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5122" y="5218541"/>
            <a:ext cx="697839" cy="69783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1C953FB0-C399-F947-92BA-7CEAB60843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7522" y="5370941"/>
            <a:ext cx="697839" cy="69783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9E825503-E468-B049-82A8-FDD09DAE6A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6785" y="4761341"/>
            <a:ext cx="697839" cy="69783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13B66169-91BA-464C-9CF0-88EB28412D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9185" y="4913741"/>
            <a:ext cx="697839" cy="69783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C002FBF2-C8FC-0845-842A-0690ABC499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1585" y="5066141"/>
            <a:ext cx="697839" cy="697839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76F6E887-6316-5040-B21C-81B016B1FE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3985" y="5218541"/>
            <a:ext cx="697839" cy="697839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AA662DD5-8F29-EC48-853E-2547F16C33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6385" y="5370941"/>
            <a:ext cx="697839" cy="69783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E358CDD3-75EF-9C4C-8E86-090865563C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3308" y="4761341"/>
            <a:ext cx="697839" cy="697839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CAE3EC42-6701-CD4A-BBEE-587AE96BC8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5708" y="4913741"/>
            <a:ext cx="697839" cy="69783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D0C36123-BC38-9A4D-81E2-8A796FCA72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108" y="5066141"/>
            <a:ext cx="697839" cy="697839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F9849202-56D5-3641-A0D4-0A210305C5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0508" y="5218541"/>
            <a:ext cx="697839" cy="697839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1A8B60D-2451-DD4C-B152-4D37F49C6F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908" y="5370941"/>
            <a:ext cx="697839" cy="697839"/>
          </a:xfrm>
          <a:prstGeom prst="rect">
            <a:avLst/>
          </a:prstGeom>
        </p:spPr>
      </p:pic>
      <p:grpSp>
        <p:nvGrpSpPr>
          <p:cNvPr id="66" name="Group 65">
            <a:extLst>
              <a:ext uri="{FF2B5EF4-FFF2-40B4-BE49-F238E27FC236}">
                <a16:creationId xmlns:a16="http://schemas.microsoft.com/office/drawing/2014/main" id="{E56ED5FB-98F9-5F44-8091-8DF82A925EDA}"/>
              </a:ext>
            </a:extLst>
          </p:cNvPr>
          <p:cNvGrpSpPr/>
          <p:nvPr/>
        </p:nvGrpSpPr>
        <p:grpSpPr>
          <a:xfrm>
            <a:off x="6348630" y="3154961"/>
            <a:ext cx="383143" cy="1378829"/>
            <a:chOff x="4923696" y="3345571"/>
            <a:chExt cx="383143" cy="1378829"/>
          </a:xfrm>
        </p:grpSpPr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61E3EF4C-0D6D-F94E-BE49-C78A0113C088}"/>
                </a:ext>
              </a:extLst>
            </p:cNvPr>
            <p:cNvCxnSpPr>
              <a:cxnSpLocks/>
            </p:cNvCxnSpPr>
            <p:nvPr/>
          </p:nvCxnSpPr>
          <p:spPr>
            <a:xfrm>
              <a:off x="4923696" y="3345571"/>
              <a:ext cx="266767" cy="1378829"/>
            </a:xfrm>
            <a:prstGeom prst="straightConnector1">
              <a:avLst/>
            </a:prstGeom>
            <a:ln w="19050">
              <a:solidFill>
                <a:schemeClr val="accent6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7259014E-B643-2344-A027-D7A27C3C1A8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44834" y="3345571"/>
              <a:ext cx="262005" cy="1378829"/>
            </a:xfrm>
            <a:prstGeom prst="straightConnector1">
              <a:avLst/>
            </a:prstGeom>
            <a:ln w="19050">
              <a:solidFill>
                <a:schemeClr val="accent6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FB182D6F-787A-1248-9884-78FEE05F5E70}"/>
              </a:ext>
            </a:extLst>
          </p:cNvPr>
          <p:cNvGrpSpPr/>
          <p:nvPr/>
        </p:nvGrpSpPr>
        <p:grpSpPr>
          <a:xfrm flipH="1">
            <a:off x="7082517" y="3154961"/>
            <a:ext cx="401963" cy="1404600"/>
            <a:chOff x="4469878" y="3366692"/>
            <a:chExt cx="401963" cy="1404600"/>
          </a:xfrm>
        </p:grpSpPr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E26D46AB-69C4-ED4E-A37C-CF7478AD2087}"/>
                </a:ext>
              </a:extLst>
            </p:cNvPr>
            <p:cNvCxnSpPr>
              <a:cxnSpLocks/>
            </p:cNvCxnSpPr>
            <p:nvPr/>
          </p:nvCxnSpPr>
          <p:spPr>
            <a:xfrm>
              <a:off x="4605074" y="3392463"/>
              <a:ext cx="266767" cy="1378829"/>
            </a:xfrm>
            <a:prstGeom prst="straightConnector1">
              <a:avLst/>
            </a:prstGeom>
            <a:ln w="19050">
              <a:solidFill>
                <a:schemeClr val="accent6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8F8AFCF7-EAB7-D941-8578-CC93723BC9A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469878" y="3366692"/>
              <a:ext cx="262005" cy="1378829"/>
            </a:xfrm>
            <a:prstGeom prst="straightConnector1">
              <a:avLst/>
            </a:prstGeom>
            <a:ln w="19050">
              <a:solidFill>
                <a:schemeClr val="accent6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DDAC5985-1E04-F84C-87D6-7C1B1A0FAD85}"/>
              </a:ext>
            </a:extLst>
          </p:cNvPr>
          <p:cNvGrpSpPr/>
          <p:nvPr/>
        </p:nvGrpSpPr>
        <p:grpSpPr>
          <a:xfrm flipH="1">
            <a:off x="11056513" y="3154961"/>
            <a:ext cx="401963" cy="1404600"/>
            <a:chOff x="4469878" y="3366692"/>
            <a:chExt cx="401963" cy="1404600"/>
          </a:xfrm>
        </p:grpSpPr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EF5D5114-9A28-CB4F-A26D-C7BB5FBC41F6}"/>
                </a:ext>
              </a:extLst>
            </p:cNvPr>
            <p:cNvCxnSpPr>
              <a:cxnSpLocks/>
            </p:cNvCxnSpPr>
            <p:nvPr/>
          </p:nvCxnSpPr>
          <p:spPr>
            <a:xfrm>
              <a:off x="4605074" y="3392463"/>
              <a:ext cx="266767" cy="1378829"/>
            </a:xfrm>
            <a:prstGeom prst="straightConnector1">
              <a:avLst/>
            </a:prstGeom>
            <a:ln w="19050">
              <a:solidFill>
                <a:schemeClr val="accent6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F06755F5-55E8-0646-9E56-75911145425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469878" y="3366692"/>
              <a:ext cx="262005" cy="1378829"/>
            </a:xfrm>
            <a:prstGeom prst="straightConnector1">
              <a:avLst/>
            </a:prstGeom>
            <a:ln w="19050">
              <a:solidFill>
                <a:schemeClr val="accent6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D403B324-B3EE-EB4F-9343-FB20CEB76728}"/>
              </a:ext>
            </a:extLst>
          </p:cNvPr>
          <p:cNvGrpSpPr/>
          <p:nvPr/>
        </p:nvGrpSpPr>
        <p:grpSpPr>
          <a:xfrm>
            <a:off x="10324466" y="3153798"/>
            <a:ext cx="401963" cy="1404600"/>
            <a:chOff x="4469878" y="3366692"/>
            <a:chExt cx="401963" cy="1404600"/>
          </a:xfrm>
        </p:grpSpPr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09EBEB09-8189-AA48-9E07-0CD765D658F2}"/>
                </a:ext>
              </a:extLst>
            </p:cNvPr>
            <p:cNvCxnSpPr>
              <a:cxnSpLocks/>
            </p:cNvCxnSpPr>
            <p:nvPr/>
          </p:nvCxnSpPr>
          <p:spPr>
            <a:xfrm>
              <a:off x="4605074" y="3392463"/>
              <a:ext cx="266767" cy="1378829"/>
            </a:xfrm>
            <a:prstGeom prst="straightConnector1">
              <a:avLst/>
            </a:prstGeom>
            <a:ln w="19050">
              <a:solidFill>
                <a:schemeClr val="accent6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85CB78AF-A544-1F48-A93F-0F1C524F8D2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469878" y="3366692"/>
              <a:ext cx="262005" cy="1378829"/>
            </a:xfrm>
            <a:prstGeom prst="straightConnector1">
              <a:avLst/>
            </a:prstGeom>
            <a:ln w="19050">
              <a:solidFill>
                <a:schemeClr val="accent6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902DE143-63E4-F64D-9754-C837A26CDB57}"/>
              </a:ext>
            </a:extLst>
          </p:cNvPr>
          <p:cNvGrpSpPr/>
          <p:nvPr/>
        </p:nvGrpSpPr>
        <p:grpSpPr>
          <a:xfrm flipH="1">
            <a:off x="9013028" y="3163801"/>
            <a:ext cx="401963" cy="1404600"/>
            <a:chOff x="4469878" y="3366692"/>
            <a:chExt cx="401963" cy="1404600"/>
          </a:xfrm>
        </p:grpSpPr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D6A953EB-7CEF-AB43-B3EF-5F92F380E24C}"/>
                </a:ext>
              </a:extLst>
            </p:cNvPr>
            <p:cNvCxnSpPr>
              <a:cxnSpLocks/>
            </p:cNvCxnSpPr>
            <p:nvPr/>
          </p:nvCxnSpPr>
          <p:spPr>
            <a:xfrm>
              <a:off x="4605074" y="3392463"/>
              <a:ext cx="266767" cy="1378829"/>
            </a:xfrm>
            <a:prstGeom prst="straightConnector1">
              <a:avLst/>
            </a:prstGeom>
            <a:ln w="19050">
              <a:solidFill>
                <a:schemeClr val="accent6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BAA91096-E480-1943-8F7C-6FEE33EA42D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469878" y="3366692"/>
              <a:ext cx="262005" cy="1378829"/>
            </a:xfrm>
            <a:prstGeom prst="straightConnector1">
              <a:avLst/>
            </a:prstGeom>
            <a:ln w="19050">
              <a:solidFill>
                <a:schemeClr val="accent6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8F17EA3B-4771-F94C-A5A4-01FE31EF7F3A}"/>
              </a:ext>
            </a:extLst>
          </p:cNvPr>
          <p:cNvGrpSpPr/>
          <p:nvPr/>
        </p:nvGrpSpPr>
        <p:grpSpPr>
          <a:xfrm>
            <a:off x="8280981" y="3162638"/>
            <a:ext cx="401963" cy="1404600"/>
            <a:chOff x="4469878" y="3366692"/>
            <a:chExt cx="401963" cy="1404600"/>
          </a:xfrm>
        </p:grpSpPr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A6C0DBFE-0D33-B649-A16F-D6845FB88035}"/>
                </a:ext>
              </a:extLst>
            </p:cNvPr>
            <p:cNvCxnSpPr>
              <a:cxnSpLocks/>
            </p:cNvCxnSpPr>
            <p:nvPr/>
          </p:nvCxnSpPr>
          <p:spPr>
            <a:xfrm>
              <a:off x="4605074" y="3392463"/>
              <a:ext cx="266767" cy="1378829"/>
            </a:xfrm>
            <a:prstGeom prst="straightConnector1">
              <a:avLst/>
            </a:prstGeom>
            <a:ln w="19050">
              <a:solidFill>
                <a:schemeClr val="accent6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BABDACD8-2C24-724F-BBA8-E2ABBD1D3D1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469878" y="3366692"/>
              <a:ext cx="262005" cy="1378829"/>
            </a:xfrm>
            <a:prstGeom prst="straightConnector1">
              <a:avLst/>
            </a:prstGeom>
            <a:ln w="19050">
              <a:solidFill>
                <a:schemeClr val="accent6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2CE0A12C-9EF1-C14E-A3E6-58279A4516A0}"/>
              </a:ext>
            </a:extLst>
          </p:cNvPr>
          <p:cNvGrpSpPr/>
          <p:nvPr/>
        </p:nvGrpSpPr>
        <p:grpSpPr>
          <a:xfrm>
            <a:off x="6598193" y="3192039"/>
            <a:ext cx="383143" cy="1378829"/>
            <a:chOff x="4923696" y="3345571"/>
            <a:chExt cx="383143" cy="1378829"/>
          </a:xfrm>
        </p:grpSpPr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F001FFC2-7ED8-7F4F-89CB-74D248E35380}"/>
                </a:ext>
              </a:extLst>
            </p:cNvPr>
            <p:cNvCxnSpPr>
              <a:cxnSpLocks/>
            </p:cNvCxnSpPr>
            <p:nvPr/>
          </p:nvCxnSpPr>
          <p:spPr>
            <a:xfrm>
              <a:off x="4923696" y="3345571"/>
              <a:ext cx="266767" cy="1378829"/>
            </a:xfrm>
            <a:prstGeom prst="straightConnector1">
              <a:avLst/>
            </a:prstGeom>
            <a:ln w="19050">
              <a:solidFill>
                <a:schemeClr val="accent6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96C24AE9-BA4D-F64F-BF8F-B7008B43B86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44834" y="3345571"/>
              <a:ext cx="262005" cy="1378829"/>
            </a:xfrm>
            <a:prstGeom prst="straightConnector1">
              <a:avLst/>
            </a:prstGeom>
            <a:ln w="19050">
              <a:solidFill>
                <a:schemeClr val="accent6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12999738-8499-8E4A-96FC-245FA4FFA8E0}"/>
              </a:ext>
            </a:extLst>
          </p:cNvPr>
          <p:cNvGrpSpPr/>
          <p:nvPr/>
        </p:nvGrpSpPr>
        <p:grpSpPr>
          <a:xfrm flipH="1">
            <a:off x="7332080" y="3192039"/>
            <a:ext cx="401963" cy="1404600"/>
            <a:chOff x="4469878" y="3366692"/>
            <a:chExt cx="401963" cy="1404600"/>
          </a:xfrm>
        </p:grpSpPr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9D8E75F1-D4D6-0E47-B0A9-2F6D8E1021B5}"/>
                </a:ext>
              </a:extLst>
            </p:cNvPr>
            <p:cNvCxnSpPr>
              <a:cxnSpLocks/>
            </p:cNvCxnSpPr>
            <p:nvPr/>
          </p:nvCxnSpPr>
          <p:spPr>
            <a:xfrm>
              <a:off x="4605074" y="3392463"/>
              <a:ext cx="266767" cy="1378829"/>
            </a:xfrm>
            <a:prstGeom prst="straightConnector1">
              <a:avLst/>
            </a:prstGeom>
            <a:ln w="19050">
              <a:solidFill>
                <a:schemeClr val="accent6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5128B3FA-D15A-AB45-B10B-E0CAB739F40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469878" y="3366692"/>
              <a:ext cx="262005" cy="1378829"/>
            </a:xfrm>
            <a:prstGeom prst="straightConnector1">
              <a:avLst/>
            </a:prstGeom>
            <a:ln w="19050">
              <a:solidFill>
                <a:schemeClr val="accent6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5C7C2DC7-AEF9-1E49-8990-36504C6A07F2}"/>
              </a:ext>
            </a:extLst>
          </p:cNvPr>
          <p:cNvGrpSpPr/>
          <p:nvPr/>
        </p:nvGrpSpPr>
        <p:grpSpPr>
          <a:xfrm flipH="1">
            <a:off x="11306076" y="3192039"/>
            <a:ext cx="401963" cy="1404600"/>
            <a:chOff x="4469878" y="3366692"/>
            <a:chExt cx="401963" cy="1404600"/>
          </a:xfrm>
        </p:grpSpPr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F15BB8DA-95DE-0C4F-9107-4DDD2131AE6E}"/>
                </a:ext>
              </a:extLst>
            </p:cNvPr>
            <p:cNvCxnSpPr>
              <a:cxnSpLocks/>
            </p:cNvCxnSpPr>
            <p:nvPr/>
          </p:nvCxnSpPr>
          <p:spPr>
            <a:xfrm>
              <a:off x="4605074" y="3392463"/>
              <a:ext cx="266767" cy="1378829"/>
            </a:xfrm>
            <a:prstGeom prst="straightConnector1">
              <a:avLst/>
            </a:prstGeom>
            <a:ln w="19050">
              <a:solidFill>
                <a:schemeClr val="accent6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7AD600D5-52A8-E340-8405-BC1BB28A3C2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469878" y="3366692"/>
              <a:ext cx="262005" cy="1378829"/>
            </a:xfrm>
            <a:prstGeom prst="straightConnector1">
              <a:avLst/>
            </a:prstGeom>
            <a:ln w="19050">
              <a:solidFill>
                <a:schemeClr val="accent6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2A585E30-044D-5544-BB3B-D164758F4538}"/>
              </a:ext>
            </a:extLst>
          </p:cNvPr>
          <p:cNvGrpSpPr/>
          <p:nvPr/>
        </p:nvGrpSpPr>
        <p:grpSpPr>
          <a:xfrm>
            <a:off x="10574029" y="3190876"/>
            <a:ext cx="401963" cy="1404600"/>
            <a:chOff x="4469878" y="3366692"/>
            <a:chExt cx="401963" cy="1404600"/>
          </a:xfrm>
        </p:grpSpPr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41FF334F-F499-B64D-9CD0-420A49F9DB0B}"/>
                </a:ext>
              </a:extLst>
            </p:cNvPr>
            <p:cNvCxnSpPr>
              <a:cxnSpLocks/>
            </p:cNvCxnSpPr>
            <p:nvPr/>
          </p:nvCxnSpPr>
          <p:spPr>
            <a:xfrm>
              <a:off x="4605074" y="3392463"/>
              <a:ext cx="266767" cy="1378829"/>
            </a:xfrm>
            <a:prstGeom prst="straightConnector1">
              <a:avLst/>
            </a:prstGeom>
            <a:ln w="19050">
              <a:solidFill>
                <a:schemeClr val="accent6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083E35A6-58B3-994B-A618-F81FFBCDD75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469878" y="3366692"/>
              <a:ext cx="262005" cy="1378829"/>
            </a:xfrm>
            <a:prstGeom prst="straightConnector1">
              <a:avLst/>
            </a:prstGeom>
            <a:ln w="19050">
              <a:solidFill>
                <a:schemeClr val="accent6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33EE5712-DADB-814A-AC18-E1AFC0052B41}"/>
              </a:ext>
            </a:extLst>
          </p:cNvPr>
          <p:cNvGrpSpPr/>
          <p:nvPr/>
        </p:nvGrpSpPr>
        <p:grpSpPr>
          <a:xfrm flipH="1">
            <a:off x="9262591" y="3200879"/>
            <a:ext cx="401963" cy="1404600"/>
            <a:chOff x="4469878" y="3366692"/>
            <a:chExt cx="401963" cy="1404600"/>
          </a:xfrm>
        </p:grpSpPr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9AA76E55-3726-DB42-AE1B-531D26199E54}"/>
                </a:ext>
              </a:extLst>
            </p:cNvPr>
            <p:cNvCxnSpPr>
              <a:cxnSpLocks/>
            </p:cNvCxnSpPr>
            <p:nvPr/>
          </p:nvCxnSpPr>
          <p:spPr>
            <a:xfrm>
              <a:off x="4605074" y="3392463"/>
              <a:ext cx="266767" cy="1378829"/>
            </a:xfrm>
            <a:prstGeom prst="straightConnector1">
              <a:avLst/>
            </a:prstGeom>
            <a:ln w="19050">
              <a:solidFill>
                <a:schemeClr val="accent6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B57FE269-C4FC-0D4B-9EC5-047459B4693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469878" y="3366692"/>
              <a:ext cx="262005" cy="1378829"/>
            </a:xfrm>
            <a:prstGeom prst="straightConnector1">
              <a:avLst/>
            </a:prstGeom>
            <a:ln w="19050">
              <a:solidFill>
                <a:schemeClr val="accent6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9A97ACCC-0C3F-654E-967A-F38F95342AAF}"/>
              </a:ext>
            </a:extLst>
          </p:cNvPr>
          <p:cNvGrpSpPr/>
          <p:nvPr/>
        </p:nvGrpSpPr>
        <p:grpSpPr>
          <a:xfrm>
            <a:off x="8530544" y="3199716"/>
            <a:ext cx="401963" cy="1404600"/>
            <a:chOff x="4469878" y="3366692"/>
            <a:chExt cx="401963" cy="1404600"/>
          </a:xfrm>
        </p:grpSpPr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2D49074D-FE73-C442-928C-5BB79629DAC3}"/>
                </a:ext>
              </a:extLst>
            </p:cNvPr>
            <p:cNvCxnSpPr>
              <a:cxnSpLocks/>
            </p:cNvCxnSpPr>
            <p:nvPr/>
          </p:nvCxnSpPr>
          <p:spPr>
            <a:xfrm>
              <a:off x="4605074" y="3392463"/>
              <a:ext cx="266767" cy="1378829"/>
            </a:xfrm>
            <a:prstGeom prst="straightConnector1">
              <a:avLst/>
            </a:prstGeom>
            <a:ln w="19050">
              <a:solidFill>
                <a:schemeClr val="accent6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322A3C13-F715-3F47-8219-3DBB64B33CC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469878" y="3366692"/>
              <a:ext cx="262005" cy="1378829"/>
            </a:xfrm>
            <a:prstGeom prst="straightConnector1">
              <a:avLst/>
            </a:prstGeom>
            <a:ln w="19050">
              <a:solidFill>
                <a:schemeClr val="accent6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5305DFC-CAA3-0E43-9E59-341DCFCA308E}"/>
              </a:ext>
            </a:extLst>
          </p:cNvPr>
          <p:cNvSpPr txBox="1"/>
          <p:nvPr/>
        </p:nvSpPr>
        <p:spPr>
          <a:xfrm>
            <a:off x="5508724" y="2470050"/>
            <a:ext cx="87017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User1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062D5B-B64C-734C-88F3-8EE2F81A7AF4}"/>
              </a:ext>
            </a:extLst>
          </p:cNvPr>
          <p:cNvSpPr txBox="1"/>
          <p:nvPr/>
        </p:nvSpPr>
        <p:spPr>
          <a:xfrm>
            <a:off x="6546855" y="2478084"/>
            <a:ext cx="87017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User2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999C77-8B47-2742-853A-CCDAAFEDAC43}"/>
              </a:ext>
            </a:extLst>
          </p:cNvPr>
          <p:cNvSpPr txBox="1"/>
          <p:nvPr/>
        </p:nvSpPr>
        <p:spPr>
          <a:xfrm>
            <a:off x="7584987" y="2478084"/>
            <a:ext cx="87017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User3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73E156-1CAB-E941-A13A-210BE9FCF710}"/>
              </a:ext>
            </a:extLst>
          </p:cNvPr>
          <p:cNvSpPr txBox="1"/>
          <p:nvPr/>
        </p:nvSpPr>
        <p:spPr>
          <a:xfrm>
            <a:off x="8623118" y="2478084"/>
            <a:ext cx="87017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User4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493D58-4D59-0642-A5CE-E8DE5CC5B637}"/>
              </a:ext>
            </a:extLst>
          </p:cNvPr>
          <p:cNvSpPr txBox="1"/>
          <p:nvPr/>
        </p:nvSpPr>
        <p:spPr>
          <a:xfrm>
            <a:off x="9661249" y="2485907"/>
            <a:ext cx="87017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User5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C5F54B-524C-5541-9141-49E9DB3A5148}"/>
              </a:ext>
            </a:extLst>
          </p:cNvPr>
          <p:cNvSpPr txBox="1"/>
          <p:nvPr/>
        </p:nvSpPr>
        <p:spPr>
          <a:xfrm>
            <a:off x="10699380" y="2478084"/>
            <a:ext cx="87017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User6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5153F77-CA2F-0947-B6DB-B644C7DDD64F}"/>
              </a:ext>
            </a:extLst>
          </p:cNvPr>
          <p:cNvSpPr txBox="1"/>
          <p:nvPr/>
        </p:nvSpPr>
        <p:spPr>
          <a:xfrm>
            <a:off x="5661124" y="2622450"/>
            <a:ext cx="87017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User1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BD9E2CC-2AF2-1343-8128-869174D6BEA7}"/>
              </a:ext>
            </a:extLst>
          </p:cNvPr>
          <p:cNvSpPr txBox="1"/>
          <p:nvPr/>
        </p:nvSpPr>
        <p:spPr>
          <a:xfrm>
            <a:off x="6699255" y="2630484"/>
            <a:ext cx="87017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User2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18E616F-D344-E240-BEA6-50FEC3CF67BB}"/>
              </a:ext>
            </a:extLst>
          </p:cNvPr>
          <p:cNvSpPr txBox="1"/>
          <p:nvPr/>
        </p:nvSpPr>
        <p:spPr>
          <a:xfrm>
            <a:off x="7737387" y="2630484"/>
            <a:ext cx="87017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User3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E3FFD11-A4A7-4A42-AD5D-0E87F45B31D4}"/>
              </a:ext>
            </a:extLst>
          </p:cNvPr>
          <p:cNvSpPr txBox="1"/>
          <p:nvPr/>
        </p:nvSpPr>
        <p:spPr>
          <a:xfrm>
            <a:off x="8775518" y="2630484"/>
            <a:ext cx="87017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User4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D5D5829-5894-3947-9FC9-9C89C0685E9F}"/>
              </a:ext>
            </a:extLst>
          </p:cNvPr>
          <p:cNvSpPr txBox="1"/>
          <p:nvPr/>
        </p:nvSpPr>
        <p:spPr>
          <a:xfrm>
            <a:off x="9813649" y="2638307"/>
            <a:ext cx="87017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User5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A3CE2B4-092F-3646-8681-529E09E51618}"/>
              </a:ext>
            </a:extLst>
          </p:cNvPr>
          <p:cNvSpPr txBox="1"/>
          <p:nvPr/>
        </p:nvSpPr>
        <p:spPr>
          <a:xfrm>
            <a:off x="10851780" y="2630484"/>
            <a:ext cx="87017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User6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C48FC43-0E40-2947-BFEB-A0E5F1D49638}"/>
              </a:ext>
            </a:extLst>
          </p:cNvPr>
          <p:cNvSpPr txBox="1"/>
          <p:nvPr/>
        </p:nvSpPr>
        <p:spPr>
          <a:xfrm>
            <a:off x="5813524" y="2774850"/>
            <a:ext cx="87017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User1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D62A4E8-ACFB-ED47-97A7-73CB7B65E208}"/>
              </a:ext>
            </a:extLst>
          </p:cNvPr>
          <p:cNvSpPr txBox="1"/>
          <p:nvPr/>
        </p:nvSpPr>
        <p:spPr>
          <a:xfrm>
            <a:off x="6851655" y="2782884"/>
            <a:ext cx="87017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User2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26BEF40-D7A8-3148-BC0A-897181F854A1}"/>
              </a:ext>
            </a:extLst>
          </p:cNvPr>
          <p:cNvSpPr txBox="1"/>
          <p:nvPr/>
        </p:nvSpPr>
        <p:spPr>
          <a:xfrm>
            <a:off x="7889787" y="2782884"/>
            <a:ext cx="87017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User3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237038B-0D9F-F844-93B5-DEC8B249929A}"/>
              </a:ext>
            </a:extLst>
          </p:cNvPr>
          <p:cNvSpPr txBox="1"/>
          <p:nvPr/>
        </p:nvSpPr>
        <p:spPr>
          <a:xfrm>
            <a:off x="8927918" y="2782884"/>
            <a:ext cx="87017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User4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97E1B43-E76C-B943-8309-147D0D3F74E6}"/>
              </a:ext>
            </a:extLst>
          </p:cNvPr>
          <p:cNvSpPr txBox="1"/>
          <p:nvPr/>
        </p:nvSpPr>
        <p:spPr>
          <a:xfrm>
            <a:off x="9966049" y="2790707"/>
            <a:ext cx="87017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User5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4D1AF1A-3FAD-FE4C-9D88-A2E4066BB2C4}"/>
              </a:ext>
            </a:extLst>
          </p:cNvPr>
          <p:cNvSpPr txBox="1"/>
          <p:nvPr/>
        </p:nvSpPr>
        <p:spPr>
          <a:xfrm>
            <a:off x="11004180" y="2782884"/>
            <a:ext cx="87017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User6</a:t>
            </a: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480B6D77-FC49-9D43-B193-A052CD97A4F6}"/>
              </a:ext>
            </a:extLst>
          </p:cNvPr>
          <p:cNvGrpSpPr/>
          <p:nvPr/>
        </p:nvGrpSpPr>
        <p:grpSpPr>
          <a:xfrm>
            <a:off x="4918872" y="3126282"/>
            <a:ext cx="844062" cy="810337"/>
            <a:chOff x="10763181" y="2345404"/>
            <a:chExt cx="1139517" cy="1083596"/>
          </a:xfrm>
        </p:grpSpPr>
        <p:sp>
          <p:nvSpPr>
            <p:cNvPr id="103" name="Octagon 102">
              <a:extLst>
                <a:ext uri="{FF2B5EF4-FFF2-40B4-BE49-F238E27FC236}">
                  <a16:creationId xmlns:a16="http://schemas.microsoft.com/office/drawing/2014/main" id="{D626BD33-597B-DF4F-BAE1-939CC0E6C766}"/>
                </a:ext>
              </a:extLst>
            </p:cNvPr>
            <p:cNvSpPr/>
            <p:nvPr/>
          </p:nvSpPr>
          <p:spPr>
            <a:xfrm>
              <a:off x="10763181" y="2345404"/>
              <a:ext cx="1139517" cy="1083596"/>
            </a:xfrm>
            <a:prstGeom prst="octagon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104" name="Octagon 103">
              <a:extLst>
                <a:ext uri="{FF2B5EF4-FFF2-40B4-BE49-F238E27FC236}">
                  <a16:creationId xmlns:a16="http://schemas.microsoft.com/office/drawing/2014/main" id="{70662F14-6616-5E44-A72F-262141467ECA}"/>
                </a:ext>
              </a:extLst>
            </p:cNvPr>
            <p:cNvSpPr/>
            <p:nvPr/>
          </p:nvSpPr>
          <p:spPr>
            <a:xfrm>
              <a:off x="10821739" y="2396681"/>
              <a:ext cx="1045508" cy="991382"/>
            </a:xfrm>
            <a:prstGeom prst="octagon">
              <a:avLst/>
            </a:prstGeom>
            <a:solidFill>
              <a:srgbClr val="C0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256E6D91-0495-834E-8C4D-FC7A459D1D19}"/>
                </a:ext>
              </a:extLst>
            </p:cNvPr>
            <p:cNvSpPr/>
            <p:nvPr/>
          </p:nvSpPr>
          <p:spPr>
            <a:xfrm>
              <a:off x="10763181" y="2345404"/>
              <a:ext cx="1139517" cy="10835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STOP</a:t>
              </a:r>
              <a:b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</a:t>
              </a:r>
              <a:b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THINK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A8454-B3B4-374D-99AA-47D1AA690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Stateless</a:t>
            </a:r>
            <a:r>
              <a:rPr lang="en-US" dirty="0"/>
              <a:t> design of horizontally-scaled chess app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1CADD1-F3DB-E244-85DF-38BEA25203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Push all the game state to a central, shared database.</a:t>
            </a:r>
          </a:p>
          <a:p>
            <a:r>
              <a:rPr lang="en-US" dirty="0"/>
              <a:t>This is equivalent to </a:t>
            </a:r>
            <a:r>
              <a:rPr lang="en-US" dirty="0" err="1"/>
              <a:t>MediaWiki</a:t>
            </a:r>
            <a:r>
              <a:rPr lang="en-US" dirty="0"/>
              <a:t> pushing all article data to a DB.</a:t>
            </a:r>
          </a:p>
          <a:p>
            <a:r>
              <a:rPr lang="en-US" dirty="0"/>
              <a:t>User can connect to any one</a:t>
            </a:r>
            <a:br>
              <a:rPr lang="en-US" dirty="0"/>
            </a:br>
            <a:r>
              <a:rPr lang="en-US" dirty="0"/>
              <a:t>of the chess webapp instances</a:t>
            </a:r>
            <a:br>
              <a:rPr lang="en-US" dirty="0"/>
            </a:br>
            <a:r>
              <a:rPr lang="en-US" dirty="0"/>
              <a:t>to play any game.</a:t>
            </a:r>
          </a:p>
          <a:p>
            <a:r>
              <a:rPr lang="en-US" dirty="0"/>
              <a:t>Some kind of </a:t>
            </a:r>
            <a:r>
              <a:rPr lang="en-US" b="1" dirty="0"/>
              <a:t>load balancer</a:t>
            </a:r>
            <a:br>
              <a:rPr lang="en-US" dirty="0"/>
            </a:br>
            <a:r>
              <a:rPr lang="en-US" dirty="0"/>
              <a:t>directs user to a server instance</a:t>
            </a:r>
            <a:br>
              <a:rPr lang="en-US" dirty="0"/>
            </a:br>
            <a:r>
              <a:rPr lang="en-US" dirty="0"/>
              <a:t>(more on this in later lectures).</a:t>
            </a:r>
          </a:p>
          <a:p>
            <a:r>
              <a:rPr lang="en-US" dirty="0"/>
              <a:t>Any problems with this approach?</a:t>
            </a:r>
          </a:p>
          <a:p>
            <a:pPr lvl="1"/>
            <a:r>
              <a:rPr lang="en-US" dirty="0"/>
              <a:t>The DB is a central, shared resource</a:t>
            </a:r>
            <a:br>
              <a:rPr lang="en-US" dirty="0"/>
            </a:br>
            <a:r>
              <a:rPr lang="en-US" dirty="0"/>
              <a:t>that will limit scalability.</a:t>
            </a: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E9B1E7E-65D6-014D-9158-810C55A40687}"/>
              </a:ext>
            </a:extLst>
          </p:cNvPr>
          <p:cNvGrpSpPr/>
          <p:nvPr/>
        </p:nvGrpSpPr>
        <p:grpSpPr>
          <a:xfrm>
            <a:off x="11215099" y="228049"/>
            <a:ext cx="844062" cy="810337"/>
            <a:chOff x="10763181" y="2345404"/>
            <a:chExt cx="1139517" cy="1083596"/>
          </a:xfrm>
        </p:grpSpPr>
        <p:sp>
          <p:nvSpPr>
            <p:cNvPr id="5" name="Octagon 4">
              <a:extLst>
                <a:ext uri="{FF2B5EF4-FFF2-40B4-BE49-F238E27FC236}">
                  <a16:creationId xmlns:a16="http://schemas.microsoft.com/office/drawing/2014/main" id="{93BF28E6-5061-6149-BBB7-712F7FF861CE}"/>
                </a:ext>
              </a:extLst>
            </p:cNvPr>
            <p:cNvSpPr/>
            <p:nvPr/>
          </p:nvSpPr>
          <p:spPr>
            <a:xfrm>
              <a:off x="10763181" y="2345404"/>
              <a:ext cx="1139517" cy="1083596"/>
            </a:xfrm>
            <a:prstGeom prst="octagon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6" name="Octagon 5">
              <a:extLst>
                <a:ext uri="{FF2B5EF4-FFF2-40B4-BE49-F238E27FC236}">
                  <a16:creationId xmlns:a16="http://schemas.microsoft.com/office/drawing/2014/main" id="{AC1446F7-6A83-7B4F-9E0C-8E3DE362629A}"/>
                </a:ext>
              </a:extLst>
            </p:cNvPr>
            <p:cNvSpPr/>
            <p:nvPr/>
          </p:nvSpPr>
          <p:spPr>
            <a:xfrm>
              <a:off x="10821739" y="2396681"/>
              <a:ext cx="1045508" cy="991382"/>
            </a:xfrm>
            <a:prstGeom prst="octagon">
              <a:avLst/>
            </a:prstGeom>
            <a:solidFill>
              <a:srgbClr val="C0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A893DFD-C063-C645-BE76-404378B94EFF}"/>
                </a:ext>
              </a:extLst>
            </p:cNvPr>
            <p:cNvSpPr/>
            <p:nvPr/>
          </p:nvSpPr>
          <p:spPr>
            <a:xfrm>
              <a:off x="10763181" y="2345404"/>
              <a:ext cx="1139517" cy="10835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STOP</a:t>
              </a:r>
              <a:b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</a:t>
              </a:r>
              <a:b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THINK</a:t>
              </a:r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7A4A373D-4248-474C-998D-367604E6D924}"/>
              </a:ext>
            </a:extLst>
          </p:cNvPr>
          <p:cNvGrpSpPr/>
          <p:nvPr/>
        </p:nvGrpSpPr>
        <p:grpSpPr>
          <a:xfrm>
            <a:off x="5508724" y="2470050"/>
            <a:ext cx="6437247" cy="4321587"/>
            <a:chOff x="5508724" y="2470050"/>
            <a:chExt cx="6437247" cy="4321587"/>
          </a:xfrm>
        </p:grpSpPr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7DC03B1B-C149-7A42-83CD-288F2CA74DC7}"/>
                </a:ext>
              </a:extLst>
            </p:cNvPr>
            <p:cNvGrpSpPr/>
            <p:nvPr/>
          </p:nvGrpSpPr>
          <p:grpSpPr>
            <a:xfrm>
              <a:off x="5846500" y="4022764"/>
              <a:ext cx="6099471" cy="810337"/>
              <a:chOff x="5846500" y="4287924"/>
              <a:chExt cx="6099471" cy="369332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CA13EA9-2879-8042-86BA-77BF55779915}"/>
                  </a:ext>
                </a:extLst>
              </p:cNvPr>
              <p:cNvSpPr txBox="1"/>
              <p:nvPr/>
            </p:nvSpPr>
            <p:spPr>
              <a:xfrm>
                <a:off x="9999126" y="4287924"/>
                <a:ext cx="1946845" cy="369332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dirty="0" err="1"/>
                  <a:t>chess.com</a:t>
                </a:r>
                <a:r>
                  <a:rPr lang="en-US" dirty="0"/>
                  <a:t> WebApp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9341425-3683-254D-8CAF-2EDB76CCFBB9}"/>
                  </a:ext>
                </a:extLst>
              </p:cNvPr>
              <p:cNvSpPr txBox="1"/>
              <p:nvPr/>
            </p:nvSpPr>
            <p:spPr>
              <a:xfrm>
                <a:off x="7920848" y="4287924"/>
                <a:ext cx="1946845" cy="369332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dirty="0" err="1"/>
                  <a:t>chess.com</a:t>
                </a:r>
                <a:r>
                  <a:rPr lang="en-US" dirty="0"/>
                  <a:t> WebApp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E770C1F-23B6-CA45-A7DF-4BF375A30B1B}"/>
                  </a:ext>
                </a:extLst>
              </p:cNvPr>
              <p:cNvSpPr txBox="1"/>
              <p:nvPr/>
            </p:nvSpPr>
            <p:spPr>
              <a:xfrm>
                <a:off x="5846500" y="4287924"/>
                <a:ext cx="1946845" cy="369332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dirty="0" err="1"/>
                  <a:t>chess.com</a:t>
                </a:r>
                <a:r>
                  <a:rPr lang="en-US" dirty="0"/>
                  <a:t> WebApp</a:t>
                </a:r>
              </a:p>
            </p:txBody>
          </p:sp>
        </p:grp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6A3B4275-2738-E64E-9EB8-9A730452BD18}"/>
                </a:ext>
              </a:extLst>
            </p:cNvPr>
            <p:cNvSpPr txBox="1"/>
            <p:nvPr/>
          </p:nvSpPr>
          <p:spPr>
            <a:xfrm>
              <a:off x="5508724" y="2470050"/>
              <a:ext cx="870175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User1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3867833C-E59B-2945-A8E2-C44835D709CC}"/>
                </a:ext>
              </a:extLst>
            </p:cNvPr>
            <p:cNvSpPr txBox="1"/>
            <p:nvPr/>
          </p:nvSpPr>
          <p:spPr>
            <a:xfrm>
              <a:off x="6546855" y="2478084"/>
              <a:ext cx="870175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User2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A58E5E98-DF3D-CC47-8545-09108E87D49C}"/>
                </a:ext>
              </a:extLst>
            </p:cNvPr>
            <p:cNvSpPr txBox="1"/>
            <p:nvPr/>
          </p:nvSpPr>
          <p:spPr>
            <a:xfrm>
              <a:off x="7584987" y="2478084"/>
              <a:ext cx="870175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User3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8E7473EA-2E03-5C44-ADF3-3B5F9DA77BA1}"/>
                </a:ext>
              </a:extLst>
            </p:cNvPr>
            <p:cNvSpPr txBox="1"/>
            <p:nvPr/>
          </p:nvSpPr>
          <p:spPr>
            <a:xfrm>
              <a:off x="8623118" y="2478084"/>
              <a:ext cx="870175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User4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80725CF2-6110-5D40-A7C9-16B5B5607B20}"/>
                </a:ext>
              </a:extLst>
            </p:cNvPr>
            <p:cNvSpPr txBox="1"/>
            <p:nvPr/>
          </p:nvSpPr>
          <p:spPr>
            <a:xfrm>
              <a:off x="9661249" y="2485907"/>
              <a:ext cx="870175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User5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803C62E6-C25C-1E47-84C3-920EA6D201D9}"/>
                </a:ext>
              </a:extLst>
            </p:cNvPr>
            <p:cNvSpPr txBox="1"/>
            <p:nvPr/>
          </p:nvSpPr>
          <p:spPr>
            <a:xfrm>
              <a:off x="10699380" y="2478084"/>
              <a:ext cx="870175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User6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47B36FD9-6A07-EA4C-A57B-F3B025618E58}"/>
                </a:ext>
              </a:extLst>
            </p:cNvPr>
            <p:cNvSpPr txBox="1"/>
            <p:nvPr/>
          </p:nvSpPr>
          <p:spPr>
            <a:xfrm>
              <a:off x="5661124" y="2622450"/>
              <a:ext cx="870175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User1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AE6F98C2-F4B2-8545-84F8-9E16B9F1A99A}"/>
                </a:ext>
              </a:extLst>
            </p:cNvPr>
            <p:cNvSpPr txBox="1"/>
            <p:nvPr/>
          </p:nvSpPr>
          <p:spPr>
            <a:xfrm>
              <a:off x="6699255" y="2630484"/>
              <a:ext cx="870175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User2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DFCFB226-8A43-5440-AD33-08B8F7F35912}"/>
                </a:ext>
              </a:extLst>
            </p:cNvPr>
            <p:cNvSpPr txBox="1"/>
            <p:nvPr/>
          </p:nvSpPr>
          <p:spPr>
            <a:xfrm>
              <a:off x="7737387" y="2630484"/>
              <a:ext cx="870175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User3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82C7670D-6035-6A44-934D-77A30C8E3D87}"/>
                </a:ext>
              </a:extLst>
            </p:cNvPr>
            <p:cNvSpPr txBox="1"/>
            <p:nvPr/>
          </p:nvSpPr>
          <p:spPr>
            <a:xfrm>
              <a:off x="8775518" y="2630484"/>
              <a:ext cx="870175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User4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1018D1CB-EF8B-F947-8FE0-38824E2C90B5}"/>
                </a:ext>
              </a:extLst>
            </p:cNvPr>
            <p:cNvSpPr txBox="1"/>
            <p:nvPr/>
          </p:nvSpPr>
          <p:spPr>
            <a:xfrm>
              <a:off x="9813649" y="2638307"/>
              <a:ext cx="870175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User5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35BB8A4F-62DA-0A48-A222-4B717B098E3C}"/>
                </a:ext>
              </a:extLst>
            </p:cNvPr>
            <p:cNvSpPr txBox="1"/>
            <p:nvPr/>
          </p:nvSpPr>
          <p:spPr>
            <a:xfrm>
              <a:off x="10851780" y="2630484"/>
              <a:ext cx="870175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User6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03FC4B06-83FD-C042-AE15-EDF8277400F4}"/>
                </a:ext>
              </a:extLst>
            </p:cNvPr>
            <p:cNvSpPr txBox="1"/>
            <p:nvPr/>
          </p:nvSpPr>
          <p:spPr>
            <a:xfrm>
              <a:off x="5813524" y="2774850"/>
              <a:ext cx="870175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dirty="0"/>
                <a:t>User1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3284A926-2B5C-F546-8723-0EFF2496A0BE}"/>
                </a:ext>
              </a:extLst>
            </p:cNvPr>
            <p:cNvSpPr txBox="1"/>
            <p:nvPr/>
          </p:nvSpPr>
          <p:spPr>
            <a:xfrm>
              <a:off x="6851655" y="2782884"/>
              <a:ext cx="870175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dirty="0"/>
                <a:t>User2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6F6DF65C-E798-3D4D-8687-D27A09D719D7}"/>
                </a:ext>
              </a:extLst>
            </p:cNvPr>
            <p:cNvSpPr txBox="1"/>
            <p:nvPr/>
          </p:nvSpPr>
          <p:spPr>
            <a:xfrm>
              <a:off x="7889787" y="2782884"/>
              <a:ext cx="870175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dirty="0"/>
                <a:t>User3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649DED08-A0CD-7446-B41E-B3C10E4E198A}"/>
                </a:ext>
              </a:extLst>
            </p:cNvPr>
            <p:cNvSpPr txBox="1"/>
            <p:nvPr/>
          </p:nvSpPr>
          <p:spPr>
            <a:xfrm>
              <a:off x="8927918" y="2782884"/>
              <a:ext cx="870175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dirty="0"/>
                <a:t>User4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96EE39F6-15B3-804F-8C13-04EA3AA3CB42}"/>
                </a:ext>
              </a:extLst>
            </p:cNvPr>
            <p:cNvSpPr txBox="1"/>
            <p:nvPr/>
          </p:nvSpPr>
          <p:spPr>
            <a:xfrm>
              <a:off x="9966049" y="2790707"/>
              <a:ext cx="870175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dirty="0"/>
                <a:t>User5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2E5B289D-171D-C34D-A934-E9EC53D8C5A4}"/>
                </a:ext>
              </a:extLst>
            </p:cNvPr>
            <p:cNvSpPr txBox="1"/>
            <p:nvPr/>
          </p:nvSpPr>
          <p:spPr>
            <a:xfrm>
              <a:off x="11004180" y="2782884"/>
              <a:ext cx="870175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dirty="0"/>
                <a:t>User6</a:t>
              </a:r>
            </a:p>
          </p:txBody>
        </p:sp>
        <p:sp>
          <p:nvSpPr>
            <p:cNvPr id="102" name="Magnetic Disk 101">
              <a:extLst>
                <a:ext uri="{FF2B5EF4-FFF2-40B4-BE49-F238E27FC236}">
                  <a16:creationId xmlns:a16="http://schemas.microsoft.com/office/drawing/2014/main" id="{987FDA53-4CA1-4B48-BC66-C23A60D63334}"/>
                </a:ext>
              </a:extLst>
            </p:cNvPr>
            <p:cNvSpPr/>
            <p:nvPr/>
          </p:nvSpPr>
          <p:spPr>
            <a:xfrm>
              <a:off x="7246493" y="5116320"/>
              <a:ext cx="3123390" cy="1675317"/>
            </a:xfrm>
            <a:prstGeom prst="flowChartMagneticDisk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Game Database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</p:txBody>
        </p:sp>
        <p:pic>
          <p:nvPicPr>
            <p:cNvPr id="103" name="Picture 102">
              <a:extLst>
                <a:ext uri="{FF2B5EF4-FFF2-40B4-BE49-F238E27FC236}">
                  <a16:creationId xmlns:a16="http://schemas.microsoft.com/office/drawing/2014/main" id="{BE43A52C-BB63-A74D-818E-E984AB748F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32457" y="5571683"/>
              <a:ext cx="697839" cy="697839"/>
            </a:xfrm>
            <a:prstGeom prst="rect">
              <a:avLst/>
            </a:prstGeom>
          </p:spPr>
        </p:pic>
        <p:pic>
          <p:nvPicPr>
            <p:cNvPr id="104" name="Picture 103">
              <a:extLst>
                <a:ext uri="{FF2B5EF4-FFF2-40B4-BE49-F238E27FC236}">
                  <a16:creationId xmlns:a16="http://schemas.microsoft.com/office/drawing/2014/main" id="{DDFF7598-725B-4B48-98A5-31F8787A19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15716" y="5571685"/>
              <a:ext cx="697839" cy="697839"/>
            </a:xfrm>
            <a:prstGeom prst="rect">
              <a:avLst/>
            </a:prstGeom>
          </p:spPr>
        </p:pic>
        <p:pic>
          <p:nvPicPr>
            <p:cNvPr id="105" name="Picture 104">
              <a:extLst>
                <a:ext uri="{FF2B5EF4-FFF2-40B4-BE49-F238E27FC236}">
                  <a16:creationId xmlns:a16="http://schemas.microsoft.com/office/drawing/2014/main" id="{2B4D9C5A-9821-E04E-AEBC-CE607C5F3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09107" y="5571684"/>
              <a:ext cx="697839" cy="697839"/>
            </a:xfrm>
            <a:prstGeom prst="rect">
              <a:avLst/>
            </a:prstGeom>
          </p:spPr>
        </p:pic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id="{5EDE8510-AFE5-9943-AEF6-5F5F000787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84857" y="5724083"/>
              <a:ext cx="697839" cy="697839"/>
            </a:xfrm>
            <a:prstGeom prst="rect">
              <a:avLst/>
            </a:prstGeom>
          </p:spPr>
        </p:pic>
        <p:pic>
          <p:nvPicPr>
            <p:cNvPr id="107" name="Picture 106">
              <a:extLst>
                <a:ext uri="{FF2B5EF4-FFF2-40B4-BE49-F238E27FC236}">
                  <a16:creationId xmlns:a16="http://schemas.microsoft.com/office/drawing/2014/main" id="{E6774D36-4460-564A-ABF9-EFDAE22D0B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68116" y="5724085"/>
              <a:ext cx="697839" cy="697839"/>
            </a:xfrm>
            <a:prstGeom prst="rect">
              <a:avLst/>
            </a:prstGeom>
          </p:spPr>
        </p:pic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id="{9D92AD82-F8CE-AD4E-9DE5-0D9F570D6E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261507" y="5724084"/>
              <a:ext cx="697839" cy="697839"/>
            </a:xfrm>
            <a:prstGeom prst="rect">
              <a:avLst/>
            </a:prstGeom>
          </p:spPr>
        </p:pic>
        <p:pic>
          <p:nvPicPr>
            <p:cNvPr id="109" name="Picture 108">
              <a:extLst>
                <a:ext uri="{FF2B5EF4-FFF2-40B4-BE49-F238E27FC236}">
                  <a16:creationId xmlns:a16="http://schemas.microsoft.com/office/drawing/2014/main" id="{D67EF4D8-73BA-D547-95C8-8E2EB13C73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37257" y="5876483"/>
              <a:ext cx="697839" cy="697839"/>
            </a:xfrm>
            <a:prstGeom prst="rect">
              <a:avLst/>
            </a:prstGeom>
          </p:spPr>
        </p:pic>
        <p:pic>
          <p:nvPicPr>
            <p:cNvPr id="110" name="Picture 109">
              <a:extLst>
                <a:ext uri="{FF2B5EF4-FFF2-40B4-BE49-F238E27FC236}">
                  <a16:creationId xmlns:a16="http://schemas.microsoft.com/office/drawing/2014/main" id="{DC76A9A6-1846-E74D-BFB0-98D5BBAA7C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20516" y="5876485"/>
              <a:ext cx="697839" cy="697839"/>
            </a:xfrm>
            <a:prstGeom prst="rect">
              <a:avLst/>
            </a:prstGeom>
          </p:spPr>
        </p:pic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709EE769-056D-A844-8A49-2F59F859A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13907" y="5876484"/>
              <a:ext cx="697839" cy="697839"/>
            </a:xfrm>
            <a:prstGeom prst="rect">
              <a:avLst/>
            </a:prstGeom>
          </p:spPr>
        </p:pic>
        <p:sp>
          <p:nvSpPr>
            <p:cNvPr id="112" name="Left-Right Arrow 111">
              <a:extLst>
                <a:ext uri="{FF2B5EF4-FFF2-40B4-BE49-F238E27FC236}">
                  <a16:creationId xmlns:a16="http://schemas.microsoft.com/office/drawing/2014/main" id="{F6335B0E-713F-7641-A059-1F04170A9CE5}"/>
                </a:ext>
              </a:extLst>
            </p:cNvPr>
            <p:cNvSpPr/>
            <p:nvPr/>
          </p:nvSpPr>
          <p:spPr>
            <a:xfrm rot="2992608">
              <a:off x="7134548" y="4952577"/>
              <a:ext cx="574336" cy="223036"/>
            </a:xfrm>
            <a:prstGeom prst="left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Left-Right Arrow 112">
              <a:extLst>
                <a:ext uri="{FF2B5EF4-FFF2-40B4-BE49-F238E27FC236}">
                  <a16:creationId xmlns:a16="http://schemas.microsoft.com/office/drawing/2014/main" id="{207BE617-8BEC-2348-A031-FA5FA7C8C81B}"/>
                </a:ext>
              </a:extLst>
            </p:cNvPr>
            <p:cNvSpPr/>
            <p:nvPr/>
          </p:nvSpPr>
          <p:spPr>
            <a:xfrm rot="18607392" flipH="1">
              <a:off x="9878337" y="4959196"/>
              <a:ext cx="591651" cy="223036"/>
            </a:xfrm>
            <a:prstGeom prst="left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Left-Right Arrow 113">
              <a:extLst>
                <a:ext uri="{FF2B5EF4-FFF2-40B4-BE49-F238E27FC236}">
                  <a16:creationId xmlns:a16="http://schemas.microsoft.com/office/drawing/2014/main" id="{202556DF-391C-4C44-A9B1-525E20DF7749}"/>
                </a:ext>
              </a:extLst>
            </p:cNvPr>
            <p:cNvSpPr/>
            <p:nvPr/>
          </p:nvSpPr>
          <p:spPr>
            <a:xfrm rot="16200000" flipH="1">
              <a:off x="8635971" y="4943336"/>
              <a:ext cx="471019" cy="223036"/>
            </a:xfrm>
            <a:prstGeom prst="left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9AA24446-19ED-D445-8A5C-CF7A982A76AF}"/>
                </a:ext>
              </a:extLst>
            </p:cNvPr>
            <p:cNvGrpSpPr/>
            <p:nvPr/>
          </p:nvGrpSpPr>
          <p:grpSpPr>
            <a:xfrm>
              <a:off x="6296878" y="3176364"/>
              <a:ext cx="383143" cy="810338"/>
              <a:chOff x="4923696" y="3345571"/>
              <a:chExt cx="383143" cy="1378829"/>
            </a:xfrm>
          </p:grpSpPr>
          <p:cxnSp>
            <p:nvCxnSpPr>
              <p:cNvPr id="117" name="Straight Arrow Connector 116">
                <a:extLst>
                  <a:ext uri="{FF2B5EF4-FFF2-40B4-BE49-F238E27FC236}">
                    <a16:creationId xmlns:a16="http://schemas.microsoft.com/office/drawing/2014/main" id="{C588A13E-F9A1-A142-8E1E-582E0EADBE5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23696" y="3345571"/>
                <a:ext cx="266767" cy="1378829"/>
              </a:xfrm>
              <a:prstGeom prst="straightConnector1">
                <a:avLst/>
              </a:prstGeom>
              <a:ln w="19050">
                <a:solidFill>
                  <a:schemeClr val="accent6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Arrow Connector 117">
                <a:extLst>
                  <a:ext uri="{FF2B5EF4-FFF2-40B4-BE49-F238E27FC236}">
                    <a16:creationId xmlns:a16="http://schemas.microsoft.com/office/drawing/2014/main" id="{F7E43645-4059-7B46-92E9-1E8C2BC28C3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044834" y="3345571"/>
                <a:ext cx="262005" cy="1378829"/>
              </a:xfrm>
              <a:prstGeom prst="straightConnector1">
                <a:avLst/>
              </a:prstGeom>
              <a:ln w="19050">
                <a:solidFill>
                  <a:schemeClr val="accent6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430F05A6-A5E0-654C-A6AE-6822FD279D7A}"/>
              </a:ext>
            </a:extLst>
          </p:cNvPr>
          <p:cNvGrpSpPr/>
          <p:nvPr/>
        </p:nvGrpSpPr>
        <p:grpSpPr>
          <a:xfrm>
            <a:off x="6174858" y="5355547"/>
            <a:ext cx="844062" cy="810337"/>
            <a:chOff x="10763181" y="2345404"/>
            <a:chExt cx="1139517" cy="1083596"/>
          </a:xfrm>
        </p:grpSpPr>
        <p:sp>
          <p:nvSpPr>
            <p:cNvPr id="121" name="Octagon 120">
              <a:extLst>
                <a:ext uri="{FF2B5EF4-FFF2-40B4-BE49-F238E27FC236}">
                  <a16:creationId xmlns:a16="http://schemas.microsoft.com/office/drawing/2014/main" id="{EE98BB76-756E-1944-9843-C320FA41D3BD}"/>
                </a:ext>
              </a:extLst>
            </p:cNvPr>
            <p:cNvSpPr/>
            <p:nvPr/>
          </p:nvSpPr>
          <p:spPr>
            <a:xfrm>
              <a:off x="10763181" y="2345404"/>
              <a:ext cx="1139517" cy="1083596"/>
            </a:xfrm>
            <a:prstGeom prst="octagon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122" name="Octagon 121">
              <a:extLst>
                <a:ext uri="{FF2B5EF4-FFF2-40B4-BE49-F238E27FC236}">
                  <a16:creationId xmlns:a16="http://schemas.microsoft.com/office/drawing/2014/main" id="{5379235D-A277-F947-B42D-BCC26C1280A4}"/>
                </a:ext>
              </a:extLst>
            </p:cNvPr>
            <p:cNvSpPr/>
            <p:nvPr/>
          </p:nvSpPr>
          <p:spPr>
            <a:xfrm>
              <a:off x="10821739" y="2396681"/>
              <a:ext cx="1045508" cy="991382"/>
            </a:xfrm>
            <a:prstGeom prst="octagon">
              <a:avLst/>
            </a:prstGeom>
            <a:solidFill>
              <a:srgbClr val="C0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76893746-C28C-A74B-B3D7-6E751D504921}"/>
                </a:ext>
              </a:extLst>
            </p:cNvPr>
            <p:cNvSpPr/>
            <p:nvPr/>
          </p:nvSpPr>
          <p:spPr>
            <a:xfrm>
              <a:off x="10763181" y="2345404"/>
              <a:ext cx="1139517" cy="10835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STOP</a:t>
              </a:r>
              <a:b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</a:t>
              </a:r>
              <a:b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THINK</a:t>
              </a:r>
            </a:p>
          </p:txBody>
        </p:sp>
      </p:grpSp>
      <p:sp>
        <p:nvSpPr>
          <p:cNvPr id="125" name="TextBox 124">
            <a:extLst>
              <a:ext uri="{FF2B5EF4-FFF2-40B4-BE49-F238E27FC236}">
                <a16:creationId xmlns:a16="http://schemas.microsoft.com/office/drawing/2014/main" id="{16AD6575-8EFF-C74F-A306-614AF5A3AE06}"/>
              </a:ext>
            </a:extLst>
          </p:cNvPr>
          <p:cNvSpPr txBox="1"/>
          <p:nvPr/>
        </p:nvSpPr>
        <p:spPr>
          <a:xfrm>
            <a:off x="6673957" y="3368408"/>
            <a:ext cx="487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"load balancer" connects users to any app instance</a:t>
            </a:r>
          </a:p>
        </p:txBody>
      </p:sp>
    </p:spTree>
    <p:extLst>
      <p:ext uri="{BB962C8B-B14F-4D97-AF65-F5344CB8AC3E}">
        <p14:creationId xmlns:p14="http://schemas.microsoft.com/office/powerpoint/2010/main" val="223511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Defined </a:t>
            </a:r>
            <a:r>
              <a:rPr lang="en-US" b="1" dirty="0"/>
              <a:t>stateless</a:t>
            </a:r>
            <a:r>
              <a:rPr lang="en-US" dirty="0"/>
              <a:t> and </a:t>
            </a:r>
            <a:r>
              <a:rPr lang="en-US" b="1" dirty="0"/>
              <a:t>stateful</a:t>
            </a:r>
            <a:r>
              <a:rPr lang="en-US" dirty="0"/>
              <a:t> services.</a:t>
            </a:r>
          </a:p>
          <a:p>
            <a:r>
              <a:rPr lang="en-US" dirty="0"/>
              <a:t>Showed how databases and cookies make </a:t>
            </a:r>
            <a:r>
              <a:rPr lang="en-US" dirty="0" err="1"/>
              <a:t>MediaWiki</a:t>
            </a:r>
            <a:r>
              <a:rPr lang="en-US" dirty="0"/>
              <a:t> stateless and scalable.</a:t>
            </a:r>
          </a:p>
          <a:p>
            <a:r>
              <a:rPr lang="en-US" dirty="0"/>
              <a:t>In other words, we achieved parallelism and distributed execution while avoiding difficult coordination problems.  Just push away all shared state.  Push state </a:t>
            </a:r>
            <a:r>
              <a:rPr lang="en-US" b="1" dirty="0"/>
              <a:t>up</a:t>
            </a:r>
            <a:r>
              <a:rPr lang="en-US" dirty="0"/>
              <a:t> to client and/or </a:t>
            </a:r>
            <a:r>
              <a:rPr lang="en-US" b="1" dirty="0"/>
              <a:t>down</a:t>
            </a:r>
            <a:r>
              <a:rPr lang="en-US" dirty="0"/>
              <a:t> to database.</a:t>
            </a:r>
          </a:p>
          <a:p>
            <a:r>
              <a:rPr lang="en-US" dirty="0"/>
              <a:t>First lesson of scalability: </a:t>
            </a:r>
            <a:r>
              <a:rPr lang="en-US" b="1" dirty="0">
                <a:solidFill>
                  <a:schemeClr val="accent1"/>
                </a:solidFill>
              </a:rPr>
              <a:t>Don’t share!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6"/>
                </a:solidFill>
              </a:rPr>
              <a:t>Unsolved problems:</a:t>
            </a:r>
          </a:p>
          <a:p>
            <a:r>
              <a:rPr lang="en-US" dirty="0"/>
              <a:t>How to direct users to an instance of a service (load balancing)?</a:t>
            </a:r>
          </a:p>
          <a:p>
            <a:r>
              <a:rPr lang="en-US" dirty="0"/>
              <a:t>How to avoid a performance bottleneck in the database?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758581-87D0-2748-9A2A-987AEC6A0322}"/>
              </a:ext>
            </a:extLst>
          </p:cNvPr>
          <p:cNvSpPr txBox="1">
            <a:spLocks/>
          </p:cNvSpPr>
          <p:nvPr/>
        </p:nvSpPr>
        <p:spPr>
          <a:xfrm>
            <a:off x="11594123" y="0"/>
            <a:ext cx="59787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FE8D68A-910C-AD49-B346-DB2506993EA7}" type="slidenum">
              <a:rPr lang="en-US" smtClean="0"/>
              <a:pPr algn="r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500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A0721-DC68-654D-BA10-F060B07FD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time: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A34F70-FC80-8846-933D-90C19C005E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Showed that web server frameworks let you translate a simple program into a multi-threaded service with concurrency.</a:t>
            </a:r>
          </a:p>
          <a:p>
            <a:r>
              <a:rPr lang="en-US" dirty="0"/>
              <a:t>Introduced HTTP as the most common type of service.</a:t>
            </a:r>
          </a:p>
          <a:p>
            <a:pPr lvl="1"/>
            <a:r>
              <a:rPr lang="en-US" dirty="0"/>
              <a:t>Client </a:t>
            </a:r>
            <a:r>
              <a:rPr lang="en-US" b="1" dirty="0"/>
              <a:t>requests</a:t>
            </a:r>
            <a:r>
              <a:rPr lang="en-US" dirty="0"/>
              <a:t> a document (specified in path/</a:t>
            </a:r>
            <a:r>
              <a:rPr lang="en-US" dirty="0" err="1"/>
              <a:t>url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Server sends document in the </a:t>
            </a:r>
            <a:r>
              <a:rPr lang="en-US" b="1" dirty="0"/>
              <a:t>response</a:t>
            </a:r>
            <a:r>
              <a:rPr lang="en-US" dirty="0"/>
              <a:t>.</a:t>
            </a:r>
          </a:p>
          <a:p>
            <a:r>
              <a:rPr lang="en-US" dirty="0"/>
              <a:t>High-level overview of Wikipedia’s architecture.</a:t>
            </a:r>
          </a:p>
          <a:p>
            <a:r>
              <a:rPr lang="en-US" dirty="0"/>
              <a:t>Showed examples of traditional dynamic web code, where HTML is programmatically generated.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6270EF10-6A47-594E-B658-85F5D0050237}"/>
              </a:ext>
            </a:extLst>
          </p:cNvPr>
          <p:cNvSpPr txBox="1">
            <a:spLocks/>
          </p:cNvSpPr>
          <p:nvPr/>
        </p:nvSpPr>
        <p:spPr>
          <a:xfrm>
            <a:off x="11594123" y="0"/>
            <a:ext cx="59787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FE8D68A-910C-AD49-B346-DB2506993EA7}" type="slidenum">
              <a:rPr lang="en-US" smtClean="0"/>
              <a:pPr algn="r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10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0A3D5-1B5B-6549-96BF-144369EEB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all workers equal?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A2CAAA-8D85-DF47-9165-35CA197577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35879" y="1084882"/>
            <a:ext cx="6666819" cy="5625884"/>
          </a:xfrm>
        </p:spPr>
        <p:txBody>
          <a:bodyPr anchor="t">
            <a:normAutofit/>
          </a:bodyPr>
          <a:lstStyle/>
          <a:p>
            <a:endParaRPr lang="en-US" dirty="0">
              <a:cs typeface="Courier New" panose="02070309020205020404" pitchFamily="49" charset="0"/>
            </a:endParaRPr>
          </a:p>
          <a:p>
            <a:r>
              <a:rPr lang="en-US" dirty="0">
                <a:cs typeface="Courier New" panose="02070309020205020404" pitchFamily="49" charset="0"/>
              </a:rPr>
              <a:t>Each request can be handled by one of several possible “worker” threads.</a:t>
            </a:r>
          </a:p>
          <a:p>
            <a:r>
              <a:rPr lang="en-US" dirty="0">
                <a:cs typeface="Courier New" panose="02070309020205020404" pitchFamily="49" charset="0"/>
              </a:rPr>
              <a:t>Does it matter which is chosen?</a:t>
            </a:r>
          </a:p>
          <a:p>
            <a:endParaRPr lang="en-US" dirty="0">
              <a:cs typeface="Courier New" panose="02070309020205020404" pitchFamily="49" charset="0"/>
            </a:endParaRPr>
          </a:p>
          <a:p>
            <a:r>
              <a:rPr lang="en-US" dirty="0">
                <a:cs typeface="Courier New" panose="02070309020205020404" pitchFamily="49" charset="0"/>
              </a:rPr>
              <a:t>It depends on how the app code is written!</a:t>
            </a:r>
          </a:p>
        </p:txBody>
      </p:sp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4FD8A32A-43E9-7145-9A8C-882E8747BAB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63471" y="1304845"/>
            <a:ext cx="4609154" cy="4567724"/>
          </a:xfrm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F9ED64E2-E7C2-4840-A99F-EA88B8DECF68}"/>
              </a:ext>
            </a:extLst>
          </p:cNvPr>
          <p:cNvSpPr txBox="1">
            <a:spLocks/>
          </p:cNvSpPr>
          <p:nvPr/>
        </p:nvSpPr>
        <p:spPr>
          <a:xfrm>
            <a:off x="11594123" y="0"/>
            <a:ext cx="59787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FE8D68A-910C-AD49-B346-DB2506993EA7}" type="slidenum">
              <a:rPr lang="en-US" smtClean="0"/>
              <a:pPr algn="r"/>
              <a:t>3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54BD1D5-6627-B345-9B4B-ECF4A06F62A0}"/>
              </a:ext>
            </a:extLst>
          </p:cNvPr>
          <p:cNvGrpSpPr/>
          <p:nvPr/>
        </p:nvGrpSpPr>
        <p:grpSpPr>
          <a:xfrm>
            <a:off x="10817587" y="2919046"/>
            <a:ext cx="844062" cy="810337"/>
            <a:chOff x="10763181" y="2345404"/>
            <a:chExt cx="1139517" cy="1083596"/>
          </a:xfrm>
        </p:grpSpPr>
        <p:sp>
          <p:nvSpPr>
            <p:cNvPr id="8" name="Octagon 7">
              <a:extLst>
                <a:ext uri="{FF2B5EF4-FFF2-40B4-BE49-F238E27FC236}">
                  <a16:creationId xmlns:a16="http://schemas.microsoft.com/office/drawing/2014/main" id="{EF21C7C2-C581-2B46-958F-FD9C55A7CB9B}"/>
                </a:ext>
              </a:extLst>
            </p:cNvPr>
            <p:cNvSpPr/>
            <p:nvPr/>
          </p:nvSpPr>
          <p:spPr>
            <a:xfrm>
              <a:off x="10763181" y="2345404"/>
              <a:ext cx="1139517" cy="1083596"/>
            </a:xfrm>
            <a:prstGeom prst="octagon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9" name="Octagon 8">
              <a:extLst>
                <a:ext uri="{FF2B5EF4-FFF2-40B4-BE49-F238E27FC236}">
                  <a16:creationId xmlns:a16="http://schemas.microsoft.com/office/drawing/2014/main" id="{747410A8-2B45-1740-9826-39431662C23E}"/>
                </a:ext>
              </a:extLst>
            </p:cNvPr>
            <p:cNvSpPr/>
            <p:nvPr/>
          </p:nvSpPr>
          <p:spPr>
            <a:xfrm>
              <a:off x="10821739" y="2396681"/>
              <a:ext cx="1045508" cy="991382"/>
            </a:xfrm>
            <a:prstGeom prst="octagon">
              <a:avLst/>
            </a:prstGeom>
            <a:solidFill>
              <a:srgbClr val="C0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E686B8E-A090-5F49-A3A5-38106DA75453}"/>
                </a:ext>
              </a:extLst>
            </p:cNvPr>
            <p:cNvSpPr/>
            <p:nvPr/>
          </p:nvSpPr>
          <p:spPr>
            <a:xfrm>
              <a:off x="10763181" y="2345404"/>
              <a:ext cx="1139517" cy="10835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STOP</a:t>
              </a:r>
              <a:b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</a:t>
              </a:r>
              <a:b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THINK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8372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4B97185-817B-F44C-A295-1A3415091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Stateless and Stateful worker threads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2D765D-A74E-064E-B232-9C0A0E607E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</a:t>
            </a:r>
            <a:r>
              <a:rPr lang="en-US" b="1" dirty="0"/>
              <a:t>stateless</a:t>
            </a:r>
            <a:r>
              <a:rPr lang="en-US" dirty="0"/>
              <a:t> thread/process/service remembers nothing from past requests.</a:t>
            </a:r>
          </a:p>
          <a:p>
            <a:pPr lvl="1"/>
            <a:r>
              <a:rPr lang="en-US" dirty="0"/>
              <a:t>Behavior is determined entirely by two things:</a:t>
            </a:r>
            <a:br>
              <a:rPr lang="en-US" dirty="0"/>
            </a:br>
            <a:r>
              <a:rPr lang="en-US" dirty="0"/>
              <a:t>	 〈input request, request handling code〉.</a:t>
            </a:r>
          </a:p>
          <a:p>
            <a:pPr lvl="1"/>
            <a:r>
              <a:rPr lang="en-US" dirty="0"/>
              <a:t>Different copies of the service are running the same code, so they will give the exact same response for a given request.</a:t>
            </a:r>
          </a:p>
          <a:p>
            <a:pPr lvl="1"/>
            <a:r>
              <a:rPr lang="en-US" dirty="0"/>
              <a:t>Has no </a:t>
            </a:r>
            <a:r>
              <a:rPr lang="en-US" u="sng" dirty="0"/>
              <a:t>local</a:t>
            </a:r>
            <a:r>
              <a:rPr lang="en-US" dirty="0"/>
              <a:t> state.</a:t>
            </a:r>
          </a:p>
          <a:p>
            <a:pPr lvl="1"/>
            <a:endParaRPr lang="en-US" dirty="0"/>
          </a:p>
          <a:p>
            <a:r>
              <a:rPr lang="en-US" dirty="0"/>
              <a:t>A </a:t>
            </a:r>
            <a:r>
              <a:rPr lang="en-US" b="1" dirty="0"/>
              <a:t>stateful</a:t>
            </a:r>
            <a:r>
              <a:rPr lang="en-US" dirty="0"/>
              <a:t> thread (or service) changes over time, as a side effect of handling requests.</a:t>
            </a:r>
          </a:p>
          <a:p>
            <a:pPr lvl="1"/>
            <a:r>
              <a:rPr lang="en-US" dirty="0"/>
              <a:t>Persistent, global variables are modified by the request processing code.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14C2B4-05AF-224A-88C9-2D26494212FD}"/>
              </a:ext>
            </a:extLst>
          </p:cNvPr>
          <p:cNvSpPr txBox="1">
            <a:spLocks/>
          </p:cNvSpPr>
          <p:nvPr/>
        </p:nvSpPr>
        <p:spPr>
          <a:xfrm>
            <a:off x="11594123" y="0"/>
            <a:ext cx="59787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FE8D68A-910C-AD49-B346-DB2506993EA7}" type="slidenum">
              <a:rPr lang="en-US" smtClean="0"/>
              <a:pPr algn="r"/>
              <a:t>4</a:t>
            </a:fld>
            <a:endParaRPr lang="en-US" dirty="0"/>
          </a:p>
        </p:txBody>
      </p:sp>
      <p:sp>
        <p:nvSpPr>
          <p:cNvPr id="2" name="Rectangular Callout 1">
            <a:extLst>
              <a:ext uri="{FF2B5EF4-FFF2-40B4-BE49-F238E27FC236}">
                <a16:creationId xmlns:a16="http://schemas.microsoft.com/office/drawing/2014/main" id="{949FDA34-3A67-FE4E-AD88-3427784E85F1}"/>
              </a:ext>
            </a:extLst>
          </p:cNvPr>
          <p:cNvSpPr/>
          <p:nvPr/>
        </p:nvSpPr>
        <p:spPr>
          <a:xfrm>
            <a:off x="9587483" y="473614"/>
            <a:ext cx="2163651" cy="490052"/>
          </a:xfrm>
          <a:prstGeom prst="wedgeRectCallout">
            <a:avLst>
              <a:gd name="adj1" fmla="val -47024"/>
              <a:gd name="adj2" fmla="val 101921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state == memory</a:t>
            </a:r>
          </a:p>
        </p:txBody>
      </p:sp>
      <p:sp>
        <p:nvSpPr>
          <p:cNvPr id="7" name="Rectangular Callout 6">
            <a:extLst>
              <a:ext uri="{FF2B5EF4-FFF2-40B4-BE49-F238E27FC236}">
                <a16:creationId xmlns:a16="http://schemas.microsoft.com/office/drawing/2014/main" id="{3CDF1B6D-021B-A847-9708-AFAC23A2A016}"/>
              </a:ext>
            </a:extLst>
          </p:cNvPr>
          <p:cNvSpPr/>
          <p:nvPr/>
        </p:nvSpPr>
        <p:spPr>
          <a:xfrm>
            <a:off x="4004524" y="3923811"/>
            <a:ext cx="4182951" cy="661502"/>
          </a:xfrm>
          <a:prstGeom prst="wedgeRectCallout">
            <a:avLst>
              <a:gd name="adj1" fmla="val -59958"/>
              <a:gd name="adj2" fmla="val -3758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We’ll see later that state is pushed up to client or down to a database.</a:t>
            </a:r>
          </a:p>
        </p:txBody>
      </p:sp>
    </p:spTree>
    <p:extLst>
      <p:ext uri="{BB962C8B-B14F-4D97-AF65-F5344CB8AC3E}">
        <p14:creationId xmlns:p14="http://schemas.microsoft.com/office/powerpoint/2010/main" val="541404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DF158-B952-2147-88E1-145D4BE0B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Stateless</a:t>
            </a:r>
            <a:r>
              <a:rPr lang="en-US" dirty="0"/>
              <a:t> code has no long-term “memory”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83E4ED0-75E8-F648-9041-9F61A09893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It’s almost a “pure function” in programming language terminology.</a:t>
            </a:r>
          </a:p>
          <a:p>
            <a:r>
              <a:rPr lang="en-US" dirty="0"/>
              <a:t>Output is not affected by previous inputs. </a:t>
            </a:r>
          </a:p>
          <a:p>
            <a:r>
              <a:rPr lang="en-US" dirty="0"/>
              <a:t>We do </a:t>
            </a:r>
            <a:r>
              <a:rPr lang="en-US" b="1" dirty="0"/>
              <a:t>not</a:t>
            </a:r>
            <a:r>
              <a:rPr lang="en-US" dirty="0"/>
              <a:t> say “output is determined entirely by the current input,” because we allow nondeterministic (random) behavior.</a:t>
            </a:r>
          </a:p>
          <a:p>
            <a:r>
              <a:rPr lang="en-US" dirty="0" err="1"/>
              <a:t>Eg</a:t>
            </a:r>
            <a:r>
              <a:rPr lang="en-US" dirty="0"/>
              <a:t>: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float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cosine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(float x)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sum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b)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List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sort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(List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myList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List&lt;T&gt;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listAppend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(List&lt;T&gt;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myList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newItem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float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generateRandomNumber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DBFEFEF3-7F52-B640-8D32-24BFC0B89B89}"/>
              </a:ext>
            </a:extLst>
          </p:cNvPr>
          <p:cNvSpPr txBox="1">
            <a:spLocks/>
          </p:cNvSpPr>
          <p:nvPr/>
        </p:nvSpPr>
        <p:spPr>
          <a:xfrm>
            <a:off x="11594123" y="0"/>
            <a:ext cx="59787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FE8D68A-910C-AD49-B346-DB2506993EA7}" type="slidenum">
              <a:rPr lang="en-US" smtClean="0"/>
              <a:pPr algn="r"/>
              <a:t>5</a:t>
            </a:fld>
            <a:endParaRPr lang="en-US" dirty="0"/>
          </a:p>
        </p:txBody>
      </p:sp>
      <p:sp>
        <p:nvSpPr>
          <p:cNvPr id="7" name="Rectangular Callout 6">
            <a:extLst>
              <a:ext uri="{FF2B5EF4-FFF2-40B4-BE49-F238E27FC236}">
                <a16:creationId xmlns:a16="http://schemas.microsoft.com/office/drawing/2014/main" id="{77B57C6D-0814-AF49-ACC6-F663DB7F0AF5}"/>
              </a:ext>
            </a:extLst>
          </p:cNvPr>
          <p:cNvSpPr/>
          <p:nvPr/>
        </p:nvSpPr>
        <p:spPr>
          <a:xfrm>
            <a:off x="6568751" y="6116612"/>
            <a:ext cx="4236098" cy="625151"/>
          </a:xfrm>
          <a:prstGeom prst="wedgeRectCallout">
            <a:avLst>
              <a:gd name="adj1" fmla="val -36947"/>
              <a:gd name="adj2" fmla="val -8376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Real random number generators actually do keep some state, but ideally they would not.</a:t>
            </a:r>
          </a:p>
        </p:txBody>
      </p:sp>
    </p:spTree>
    <p:extLst>
      <p:ext uri="{BB962C8B-B14F-4D97-AF65-F5344CB8AC3E}">
        <p14:creationId xmlns:p14="http://schemas.microsoft.com/office/powerpoint/2010/main" val="2719011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D1330-1CB7-9242-ABE4-B7BB26472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Stateful</a:t>
            </a:r>
            <a:r>
              <a:rPr lang="en-US" dirty="0"/>
              <a:t> code has side effects (long-term memory)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24C62A-1675-F845-8BB1-66CB30A375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It’s like an object or a code that changes global variables.</a:t>
            </a:r>
          </a:p>
          <a:p>
            <a:r>
              <a:rPr lang="en-US" dirty="0"/>
              <a:t>Object-oriented mutator:</a:t>
            </a:r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Class Counter {</a:t>
            </a:r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private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count;</a:t>
            </a:r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public Counter() {</a:t>
            </a:r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count = 0;</a:t>
            </a:r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public void increment() {</a:t>
            </a:r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count++;</a:t>
            </a:r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dirty="0"/>
              <a:t>Imperative code changing </a:t>
            </a:r>
            <a:r>
              <a:rPr lang="en-US" dirty="0" err="1"/>
              <a:t>globals</a:t>
            </a:r>
            <a:r>
              <a:rPr lang="en-US" dirty="0"/>
              <a:t>:</a:t>
            </a:r>
          </a:p>
          <a:p>
            <a:pPr marL="457200" lvl="1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count;</a:t>
            </a:r>
          </a:p>
          <a:p>
            <a:pPr marL="457200" lvl="1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void increment() {</a:t>
            </a:r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count++;</a:t>
            </a:r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3FCB797B-BE6E-1440-A17A-20AAE5538560}"/>
              </a:ext>
            </a:extLst>
          </p:cNvPr>
          <p:cNvSpPr txBox="1">
            <a:spLocks/>
          </p:cNvSpPr>
          <p:nvPr/>
        </p:nvSpPr>
        <p:spPr>
          <a:xfrm>
            <a:off x="11594123" y="0"/>
            <a:ext cx="59787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FE8D68A-910C-AD49-B346-DB2506993EA7}" type="slidenum">
              <a:rPr lang="en-US" smtClean="0"/>
              <a:pPr algn="r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3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F3ADA-6EB1-BD42-AFE5-474989D65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Side note on OOP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8B6FE4-91B4-6240-BCF9-9B2D3D0588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What are the main purposes of object-oriented programming?</a:t>
            </a:r>
          </a:p>
          <a:p>
            <a:r>
              <a:rPr lang="en-US" i="1" dirty="0"/>
              <a:t>You probably learned:</a:t>
            </a:r>
          </a:p>
          <a:p>
            <a:pPr lvl="1"/>
            <a:r>
              <a:rPr lang="en-US" b="1" dirty="0"/>
              <a:t>Inheritance:</a:t>
            </a:r>
            <a:endParaRPr lang="en-US" dirty="0"/>
          </a:p>
          <a:p>
            <a:pPr lvl="2"/>
            <a:r>
              <a:rPr lang="en-US" sz="2800" dirty="0"/>
              <a:t>This allows strong typing without losing abstraction.</a:t>
            </a:r>
          </a:p>
          <a:p>
            <a:pPr lvl="2"/>
            <a:r>
              <a:rPr lang="en-US" sz="2800" dirty="0"/>
              <a:t>Creates generic, abstract interfaces, enabling abstraction.</a:t>
            </a:r>
          </a:p>
          <a:p>
            <a:pPr lvl="1"/>
            <a:r>
              <a:rPr lang="en-US" b="1" dirty="0"/>
              <a:t>Modeling</a:t>
            </a:r>
            <a:r>
              <a:rPr lang="en-US" dirty="0"/>
              <a:t> real-world concepts.</a:t>
            </a:r>
          </a:p>
          <a:p>
            <a:pPr lvl="2"/>
            <a:r>
              <a:rPr lang="en-US" sz="2800" dirty="0"/>
              <a:t>Animal </a:t>
            </a:r>
            <a:r>
              <a:rPr lang="en-US" sz="2800" dirty="0">
                <a:sym typeface="Wingdings" pitchFamily="2" charset="2"/>
              </a:rPr>
              <a:t> Mammal  Cow</a:t>
            </a:r>
            <a:r>
              <a:rPr lang="en-US" sz="2800" dirty="0"/>
              <a:t>!)</a:t>
            </a:r>
          </a:p>
          <a:p>
            <a:r>
              <a:rPr lang="en-US" i="1" dirty="0"/>
              <a:t>But another major OOP benefit is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Grouping sets of related state (memory/variables).</a:t>
            </a:r>
          </a:p>
          <a:p>
            <a:pPr lvl="1"/>
            <a:r>
              <a:rPr lang="en-US" dirty="0"/>
              <a:t>Well-defined, </a:t>
            </a:r>
            <a:r>
              <a:rPr lang="en-US" b="1" dirty="0"/>
              <a:t>limited side effects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A class defines a set of member functions whose side-effects are limited to a small set of variables (the object’s data members).</a:t>
            </a:r>
          </a:p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C1698C3-759B-4E40-A32E-A19DED822310}"/>
              </a:ext>
            </a:extLst>
          </p:cNvPr>
          <p:cNvGrpSpPr/>
          <p:nvPr/>
        </p:nvGrpSpPr>
        <p:grpSpPr>
          <a:xfrm>
            <a:off x="10801259" y="1498461"/>
            <a:ext cx="844062" cy="810337"/>
            <a:chOff x="10763181" y="2345404"/>
            <a:chExt cx="1139517" cy="1083596"/>
          </a:xfrm>
        </p:grpSpPr>
        <p:sp>
          <p:nvSpPr>
            <p:cNvPr id="8" name="Octagon 7">
              <a:extLst>
                <a:ext uri="{FF2B5EF4-FFF2-40B4-BE49-F238E27FC236}">
                  <a16:creationId xmlns:a16="http://schemas.microsoft.com/office/drawing/2014/main" id="{B9D8D1D1-BAA2-5B48-9842-A6A042BD73C3}"/>
                </a:ext>
              </a:extLst>
            </p:cNvPr>
            <p:cNvSpPr/>
            <p:nvPr/>
          </p:nvSpPr>
          <p:spPr>
            <a:xfrm>
              <a:off x="10763181" y="2345404"/>
              <a:ext cx="1139517" cy="1083596"/>
            </a:xfrm>
            <a:prstGeom prst="octagon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9" name="Octagon 8">
              <a:extLst>
                <a:ext uri="{FF2B5EF4-FFF2-40B4-BE49-F238E27FC236}">
                  <a16:creationId xmlns:a16="http://schemas.microsoft.com/office/drawing/2014/main" id="{5161E467-A36A-6841-977B-D449CCAA90A1}"/>
                </a:ext>
              </a:extLst>
            </p:cNvPr>
            <p:cNvSpPr/>
            <p:nvPr/>
          </p:nvSpPr>
          <p:spPr>
            <a:xfrm>
              <a:off x="10821739" y="2396681"/>
              <a:ext cx="1045508" cy="991382"/>
            </a:xfrm>
            <a:prstGeom prst="octagon">
              <a:avLst/>
            </a:prstGeom>
            <a:solidFill>
              <a:srgbClr val="C0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3612E4B-862F-E845-B92B-B76BA132D89E}"/>
                </a:ext>
              </a:extLst>
            </p:cNvPr>
            <p:cNvSpPr/>
            <p:nvPr/>
          </p:nvSpPr>
          <p:spPr>
            <a:xfrm>
              <a:off x="10763181" y="2345404"/>
              <a:ext cx="1139517" cy="10835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STOP</a:t>
              </a:r>
              <a:b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</a:t>
              </a:r>
              <a:b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THINK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1237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638D3-B10B-DB49-B36F-C82E2E67A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Horizontally scaling Stateful vs Stateless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2E4D3-CA72-564D-8E31-9FF02A52CC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say we want to run many copies of our service code in parallel to handle lots of requests (horizontal scaling).</a:t>
            </a:r>
          </a:p>
          <a:p>
            <a:r>
              <a:rPr lang="en-US" b="1" dirty="0"/>
              <a:t>Stateless</a:t>
            </a:r>
            <a:r>
              <a:rPr lang="en-US" dirty="0"/>
              <a:t> code (has “no memory”):</a:t>
            </a:r>
          </a:p>
          <a:p>
            <a:pPr lvl="1"/>
            <a:r>
              <a:rPr lang="en-US" dirty="0"/>
              <a:t>All copies will give same response,</a:t>
            </a:r>
            <a:br>
              <a:rPr lang="en-US" dirty="0"/>
            </a:br>
            <a:r>
              <a:rPr lang="en-US" dirty="0"/>
              <a:t>it does not matter which copy processes a given request.</a:t>
            </a:r>
          </a:p>
          <a:p>
            <a:pPr lvl="2"/>
            <a:r>
              <a:rPr lang="en-US" sz="2800" b="1" dirty="0">
                <a:solidFill>
                  <a:srgbClr val="00B050"/>
                </a:solidFill>
              </a:rPr>
              <a:t>Parallelism is trivially easy!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b="1" dirty="0"/>
              <a:t>Stateful</a:t>
            </a:r>
            <a:r>
              <a:rPr lang="en-US" dirty="0"/>
              <a:t> code (does have “memory”):</a:t>
            </a:r>
          </a:p>
          <a:p>
            <a:pPr lvl="1"/>
            <a:r>
              <a:rPr lang="en-US" dirty="0"/>
              <a:t>Since different copies handled different past requests, their state differs, and they may give a different response to the exact same request.</a:t>
            </a:r>
          </a:p>
          <a:p>
            <a:pPr lvl="2"/>
            <a:r>
              <a:rPr lang="en-US" sz="2800" b="1" dirty="0">
                <a:solidFill>
                  <a:srgbClr val="C00000"/>
                </a:solidFill>
              </a:rPr>
              <a:t>Related requests (from the same client) must go to same handler.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670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71" y="147235"/>
            <a:ext cx="3425125" cy="1255362"/>
          </a:xfrm>
        </p:spPr>
        <p:txBody>
          <a:bodyPr>
            <a:normAutofit fontScale="90000"/>
          </a:bodyPr>
          <a:lstStyle/>
          <a:p>
            <a:r>
              <a:rPr lang="en-US" dirty="0"/>
              <a:t>Stateful example: SMTP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471" y="1658318"/>
            <a:ext cx="5412785" cy="5052447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ea typeface="Andale Mono" charset="0"/>
                <a:cs typeface="Courier New" panose="02070309020205020404" pitchFamily="49" charset="0"/>
              </a:rPr>
              <a:t>The text at right shows a series of 6 requests and responses sent from an email client to an email server.</a:t>
            </a:r>
          </a:p>
          <a:p>
            <a:r>
              <a:rPr lang="en-US" dirty="0">
                <a:ea typeface="Andale Mono" charset="0"/>
                <a:cs typeface="Courier New" panose="02070309020205020404" pitchFamily="49" charset="0"/>
              </a:rPr>
              <a:t>The result is a single new email.</a:t>
            </a:r>
          </a:p>
          <a:p>
            <a:r>
              <a:rPr lang="en-US" dirty="0">
                <a:ea typeface="Andale Mono" charset="0"/>
                <a:cs typeface="Courier New" panose="02070309020205020404" pitchFamily="49" charset="0"/>
              </a:rPr>
              <a:t>Server must remember information from the previous requests to finally build the email message.</a:t>
            </a:r>
          </a:p>
          <a:p>
            <a:r>
              <a:rPr lang="en-US" dirty="0">
                <a:ea typeface="Andale Mono" charset="0"/>
                <a:cs typeface="Courier New" panose="02070309020205020404" pitchFamily="49" charset="0"/>
              </a:rPr>
              <a:t>If we were running the email server code in parallel on many machines, then all these requests must be handled by the same server to complete the task.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FE7139-EA23-8B4D-864C-6EFB0FEC5A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93233" y="329625"/>
            <a:ext cx="6298767" cy="640646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9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C: HELO </a:t>
            </a:r>
            <a:r>
              <a:rPr lang="en-US" sz="19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relay.example.com</a:t>
            </a:r>
            <a:endParaRPr lang="en-US" sz="1900" dirty="0">
              <a:latin typeface="Courier New" panose="02070309020205020404" pitchFamily="49" charset="0"/>
              <a:ea typeface="Andale Mono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900" dirty="0">
                <a:solidFill>
                  <a:schemeClr val="accent1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S: 250 </a:t>
            </a:r>
            <a:r>
              <a:rPr lang="en-US" sz="1900" dirty="0" err="1">
                <a:solidFill>
                  <a:schemeClr val="accent1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smtp.example.com</a:t>
            </a:r>
            <a:r>
              <a:rPr lang="en-US" sz="1900" dirty="0">
                <a:solidFill>
                  <a:schemeClr val="accent1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, I am glad to meet you</a:t>
            </a:r>
          </a:p>
          <a:p>
            <a:pPr marL="0" indent="0">
              <a:buNone/>
            </a:pPr>
            <a:r>
              <a:rPr lang="en-US" sz="19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C: MAIL FROM:&lt;</a:t>
            </a:r>
            <a:r>
              <a:rPr lang="en-US" sz="19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bob@example.com</a:t>
            </a:r>
            <a:r>
              <a:rPr lang="en-US" sz="19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1900" dirty="0">
                <a:solidFill>
                  <a:schemeClr val="accent1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S: 250 Ok</a:t>
            </a:r>
          </a:p>
          <a:p>
            <a:pPr marL="0" indent="0">
              <a:buNone/>
            </a:pPr>
            <a:r>
              <a:rPr lang="en-US" sz="19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C: RCPT TO:&lt;</a:t>
            </a:r>
            <a:r>
              <a:rPr lang="en-US" sz="19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alice@example.com</a:t>
            </a:r>
            <a:r>
              <a:rPr lang="en-US" sz="19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1900" dirty="0">
                <a:solidFill>
                  <a:schemeClr val="accent1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S: 250 Ok</a:t>
            </a:r>
          </a:p>
          <a:p>
            <a:pPr marL="0" indent="0">
              <a:buNone/>
            </a:pPr>
            <a:r>
              <a:rPr lang="en-US" sz="19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C: RCPT TO:&lt;</a:t>
            </a:r>
            <a:r>
              <a:rPr lang="en-US" sz="19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theboss@example.com</a:t>
            </a:r>
            <a:r>
              <a:rPr lang="en-US" sz="19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1900" dirty="0">
                <a:solidFill>
                  <a:schemeClr val="accent1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S: 250 Ok</a:t>
            </a:r>
          </a:p>
          <a:p>
            <a:pPr marL="0" indent="0">
              <a:buNone/>
            </a:pPr>
            <a:r>
              <a:rPr lang="en-US" sz="19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C: DATA</a:t>
            </a:r>
          </a:p>
          <a:p>
            <a:pPr marL="0" indent="0">
              <a:buNone/>
            </a:pPr>
            <a:r>
              <a:rPr lang="en-US" sz="1900" dirty="0">
                <a:solidFill>
                  <a:schemeClr val="accent1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S: 354 End data with &lt;CR&gt;&lt;LF&gt;.&lt;CR&gt;&lt;LF&gt;</a:t>
            </a:r>
          </a:p>
          <a:p>
            <a:pPr marL="0" indent="0">
              <a:buNone/>
            </a:pPr>
            <a:r>
              <a:rPr lang="en-US" sz="19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C: From: "Bob Example" </a:t>
            </a:r>
            <a:r>
              <a:rPr lang="en-US" sz="19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  <a:hlinkClick r:id="rId2"/>
              </a:rPr>
              <a:t>bob@example.com</a:t>
            </a:r>
            <a:br>
              <a:rPr lang="en-US" sz="19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</a:br>
            <a:r>
              <a:rPr lang="en-US" sz="19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C: To: Alice Example </a:t>
            </a:r>
            <a:r>
              <a:rPr lang="en-US" sz="19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  <a:hlinkClick r:id="rId3"/>
              </a:rPr>
              <a:t>alice@example.com</a:t>
            </a:r>
            <a:br>
              <a:rPr lang="en-US" sz="19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</a:br>
            <a:r>
              <a:rPr lang="en-US" sz="19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C: Cc: </a:t>
            </a:r>
            <a:r>
              <a:rPr lang="en-US" sz="19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theboss@example.com</a:t>
            </a:r>
            <a:br>
              <a:rPr lang="en-US" sz="19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</a:br>
            <a:r>
              <a:rPr lang="en-US" sz="19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C: Date: Tue, 15 January 2008 16:02:43 -0500</a:t>
            </a:r>
            <a:br>
              <a:rPr lang="en-US" sz="19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</a:br>
            <a:r>
              <a:rPr lang="en-US" sz="19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C: Subject: Test message</a:t>
            </a:r>
            <a:br>
              <a:rPr lang="en-US" sz="19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</a:br>
            <a:r>
              <a:rPr lang="en-US" sz="19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C: </a:t>
            </a:r>
            <a:br>
              <a:rPr lang="en-US" sz="19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</a:br>
            <a:r>
              <a:rPr lang="en-US" sz="19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C: Hello Alice.</a:t>
            </a:r>
            <a:br>
              <a:rPr lang="en-US" sz="19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</a:br>
            <a:r>
              <a:rPr lang="en-US" sz="19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C: This is a test message with 5 header fields</a:t>
            </a:r>
            <a:br>
              <a:rPr lang="en-US" sz="19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</a:br>
            <a:r>
              <a:rPr lang="en-US" sz="19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C: and five lines in the message body.</a:t>
            </a:r>
            <a:br>
              <a:rPr lang="en-US" sz="19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</a:br>
            <a:r>
              <a:rPr lang="en-US" sz="19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C: Your friend,</a:t>
            </a:r>
            <a:br>
              <a:rPr lang="en-US" sz="19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</a:br>
            <a:r>
              <a:rPr lang="en-US" sz="19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C: Bob</a:t>
            </a:r>
            <a:br>
              <a:rPr lang="en-US" sz="19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</a:br>
            <a:r>
              <a:rPr lang="en-US" sz="19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C: .</a:t>
            </a:r>
          </a:p>
          <a:p>
            <a:pPr marL="0" indent="0">
              <a:buNone/>
            </a:pPr>
            <a:r>
              <a:rPr lang="en-US" sz="1900" dirty="0">
                <a:solidFill>
                  <a:schemeClr val="accent1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S: 250 Ok: queued as 12345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29002" y="147235"/>
            <a:ext cx="2464231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C: </a:t>
            </a:r>
            <a:r>
              <a:rPr lang="en-US" sz="1600" dirty="0">
                <a:ea typeface="Andale Mono" charset="0"/>
                <a:cs typeface="Courier New" panose="02070309020205020404" pitchFamily="49" charset="0"/>
              </a:rPr>
              <a:t>means client request</a:t>
            </a:r>
            <a:endParaRPr lang="en-US" sz="1600" dirty="0">
              <a:solidFill>
                <a:schemeClr val="accent1"/>
              </a:solidFill>
              <a:ea typeface="Andale Mono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S: </a:t>
            </a:r>
            <a:r>
              <a:rPr lang="en-US" sz="1600" dirty="0">
                <a:solidFill>
                  <a:schemeClr val="accent1"/>
                </a:solidFill>
                <a:latin typeface="+mj-lt"/>
                <a:ea typeface="Andale Mono" charset="0"/>
                <a:cs typeface="Courier New" panose="02070309020205020404" pitchFamily="49" charset="0"/>
              </a:rPr>
              <a:t>means server response</a:t>
            </a:r>
          </a:p>
        </p:txBody>
      </p:sp>
    </p:spTree>
    <p:extLst>
      <p:ext uri="{BB962C8B-B14F-4D97-AF65-F5344CB8AC3E}">
        <p14:creationId xmlns:p14="http://schemas.microsoft.com/office/powerpoint/2010/main" val="965105267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CAB00"/>
      </a:accent1>
      <a:accent2>
        <a:srgbClr val="ED4B11"/>
      </a:accent2>
      <a:accent3>
        <a:srgbClr val="A5A5A5"/>
      </a:accent3>
      <a:accent4>
        <a:srgbClr val="FFC000"/>
      </a:accent4>
      <a:accent5>
        <a:srgbClr val="5B9BD5"/>
      </a:accent5>
      <a:accent6>
        <a:srgbClr val="932092"/>
      </a:accent6>
      <a:hlink>
        <a:srgbClr val="0563C1"/>
      </a:hlink>
      <a:folHlink>
        <a:srgbClr val="954F72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350B7070-F291-BD48-BD16-063ABE220FC2}" vid="{A4957333-41A6-3442-98BC-DB1C2ACD676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EECS-340 Lecture 17 - QUIC</Template>
  <TotalTime>18294</TotalTime>
  <Words>2068</Words>
  <Application>Microsoft Macintosh PowerPoint</Application>
  <PresentationFormat>Widescreen</PresentationFormat>
  <Paragraphs>305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Courier New</vt:lpstr>
      <vt:lpstr>Garamond</vt:lpstr>
      <vt:lpstr>Theme1</vt:lpstr>
      <vt:lpstr>CS-310 Scalable Software Architectures Lecture 3: Stateless Services, Proxies, and Caches</vt:lpstr>
      <vt:lpstr>Last time: </vt:lpstr>
      <vt:lpstr>Are all workers equal?</vt:lpstr>
      <vt:lpstr>Stateless and Stateful worker threads</vt:lpstr>
      <vt:lpstr>Stateless code has no long-term “memory”</vt:lpstr>
      <vt:lpstr>Stateful code has side effects (long-term memory)</vt:lpstr>
      <vt:lpstr>Side note on OOP</vt:lpstr>
      <vt:lpstr>Horizontally scaling Stateful vs Stateless code</vt:lpstr>
      <vt:lpstr>Stateful example: SMTP</vt:lpstr>
      <vt:lpstr>Stateless example: HTTP</vt:lpstr>
      <vt:lpstr>Should MediaWiki (Wikipedia) be stateful or stateless?</vt:lpstr>
      <vt:lpstr>Page Edit might have side effects in MediaWiki</vt:lpstr>
      <vt:lpstr>Sign In might have side effects in MediaWiki</vt:lpstr>
      <vt:lpstr>Response to sign-in request gives user a cookie</vt:lpstr>
      <vt:lpstr>How does statelessness help?</vt:lpstr>
      <vt:lpstr>Design Example: A chess website</vt:lpstr>
      <vt:lpstr>Horizontal scaling of chess app</vt:lpstr>
      <vt:lpstr>Stateless design of horizontally-scaled chess app</vt:lpstr>
      <vt:lpstr>Review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317 Data Management and Information Processing</dc:title>
  <dc:creator>Stephen Tarzia</dc:creator>
  <cp:lastModifiedBy>Stephen Tarzia</cp:lastModifiedBy>
  <cp:revision>258</cp:revision>
  <cp:lastPrinted>2019-09-25T20:01:30Z</cp:lastPrinted>
  <dcterms:created xsi:type="dcterms:W3CDTF">2017-09-19T21:33:23Z</dcterms:created>
  <dcterms:modified xsi:type="dcterms:W3CDTF">2021-01-21T02:48:38Z</dcterms:modified>
</cp:coreProperties>
</file>